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7" r:id="rId20"/>
    <p:sldId id="274" r:id="rId21"/>
    <p:sldId id="275"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10" r:id="rId49"/>
    <p:sldId id="304" r:id="rId50"/>
    <p:sldId id="303" r:id="rId51"/>
    <p:sldId id="305" r:id="rId52"/>
    <p:sldId id="308" r:id="rId53"/>
    <p:sldId id="306" r:id="rId54"/>
    <p:sldId id="311" r:id="rId55"/>
    <p:sldId id="307" r:id="rId56"/>
    <p:sldId id="317" r:id="rId57"/>
    <p:sldId id="319" r:id="rId58"/>
    <p:sldId id="320" r:id="rId59"/>
    <p:sldId id="321" r:id="rId60"/>
    <p:sldId id="322" r:id="rId61"/>
    <p:sldId id="323" r:id="rId62"/>
    <p:sldId id="324" r:id="rId63"/>
    <p:sldId id="325" r:id="rId64"/>
    <p:sldId id="326" r:id="rId65"/>
    <p:sldId id="318" r:id="rId66"/>
    <p:sldId id="314" r:id="rId67"/>
    <p:sldId id="315" r:id="rId68"/>
    <p:sldId id="316" r:id="rId69"/>
    <p:sldId id="309" r:id="rId70"/>
    <p:sldId id="312" r:id="rId71"/>
    <p:sldId id="313"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7FF65F-B304-5C97-90A0-D8C90BDF89C1}" v="908" dt="2021-07-21T08:57:01.865"/>
    <p1510:client id="{652400C1-BBAA-AC7F-769E-E11139952F11}" v="19" dt="2021-07-21T08:59:36.652"/>
    <p1510:client id="{9101EEBC-A67F-2FF3-4053-6E132CB83E6F}" v="479" dt="2021-07-19T08:42:39.662"/>
    <p1510:client id="{AEE97508-28CF-48B0-98C4-F8105FE40EEE}" v="1407" dt="2021-07-18T13:22:07.3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1" d="100"/>
          <a:sy n="71" d="100"/>
        </p:scale>
        <p:origin x="66"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1AC5E3-53CC-458E-8BB3-47B7608BB579}"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3D28D87F-B294-440E-ACAD-2EA0F9F642CE}">
      <dgm:prSet/>
      <dgm:spPr/>
      <dgm:t>
        <a:bodyPr/>
        <a:lstStyle/>
        <a:p>
          <a:r>
            <a:rPr lang="en-US"/>
            <a:t>1)C’est quoi la machine learning, le deep learning et l’intelligence artificielle ? </a:t>
          </a:r>
        </a:p>
      </dgm:t>
    </dgm:pt>
    <dgm:pt modelId="{2FC62665-055D-4ED1-ADB3-7B2D8D397ECF}" type="parTrans" cxnId="{C44EB015-B823-41C1-B455-A748C38C80CA}">
      <dgm:prSet/>
      <dgm:spPr/>
      <dgm:t>
        <a:bodyPr/>
        <a:lstStyle/>
        <a:p>
          <a:endParaRPr lang="en-US"/>
        </a:p>
      </dgm:t>
    </dgm:pt>
    <dgm:pt modelId="{6AB980A6-07FF-4B0E-9F08-2EA4FC3BE658}" type="sibTrans" cxnId="{C44EB015-B823-41C1-B455-A748C38C80CA}">
      <dgm:prSet/>
      <dgm:spPr/>
      <dgm:t>
        <a:bodyPr/>
        <a:lstStyle/>
        <a:p>
          <a:endParaRPr lang="en-US"/>
        </a:p>
      </dgm:t>
    </dgm:pt>
    <dgm:pt modelId="{EDE4BE24-C80A-4991-BA0A-9F2433069306}">
      <dgm:prSet/>
      <dgm:spPr/>
      <dgm:t>
        <a:bodyPr/>
        <a:lstStyle/>
        <a:p>
          <a:r>
            <a:rPr lang="en-US"/>
            <a:t>2)Quelle est la différence entre eux ? </a:t>
          </a:r>
        </a:p>
      </dgm:t>
    </dgm:pt>
    <dgm:pt modelId="{F427728E-B4EA-48FF-88E2-AACC05B9ABB2}" type="parTrans" cxnId="{6A9E7D44-4243-47E4-A6AA-11D42AF06C52}">
      <dgm:prSet/>
      <dgm:spPr/>
      <dgm:t>
        <a:bodyPr/>
        <a:lstStyle/>
        <a:p>
          <a:endParaRPr lang="en-US"/>
        </a:p>
      </dgm:t>
    </dgm:pt>
    <dgm:pt modelId="{62317B13-4914-4F75-9732-38A6934B4EAC}" type="sibTrans" cxnId="{6A9E7D44-4243-47E4-A6AA-11D42AF06C52}">
      <dgm:prSet/>
      <dgm:spPr/>
      <dgm:t>
        <a:bodyPr/>
        <a:lstStyle/>
        <a:p>
          <a:endParaRPr lang="en-US"/>
        </a:p>
      </dgm:t>
    </dgm:pt>
    <dgm:pt modelId="{AA4D388E-DA21-44D1-BBA1-81E90EAEEFC1}">
      <dgm:prSet/>
      <dgm:spPr/>
      <dgm:t>
        <a:bodyPr/>
        <a:lstStyle/>
        <a:p>
          <a:r>
            <a:rPr lang="en-US"/>
            <a:t>3)Quelles sont les méthodes basées sur la machine learning et le deep learning  ? </a:t>
          </a:r>
        </a:p>
      </dgm:t>
    </dgm:pt>
    <dgm:pt modelId="{224D3D96-08A3-4DEE-A0FE-2D06DAE61FE5}" type="parTrans" cxnId="{88A60A22-0919-41A9-8A24-CAB78A023D7D}">
      <dgm:prSet/>
      <dgm:spPr/>
      <dgm:t>
        <a:bodyPr/>
        <a:lstStyle/>
        <a:p>
          <a:endParaRPr lang="en-US"/>
        </a:p>
      </dgm:t>
    </dgm:pt>
    <dgm:pt modelId="{F1176644-79A7-46AD-9CC1-1075953AFC7C}" type="sibTrans" cxnId="{88A60A22-0919-41A9-8A24-CAB78A023D7D}">
      <dgm:prSet/>
      <dgm:spPr/>
      <dgm:t>
        <a:bodyPr/>
        <a:lstStyle/>
        <a:p>
          <a:endParaRPr lang="en-US"/>
        </a:p>
      </dgm:t>
    </dgm:pt>
    <dgm:pt modelId="{1A8AF47C-DD26-4E91-A62E-F2E56134540F}">
      <dgm:prSet/>
      <dgm:spPr/>
      <dgm:t>
        <a:bodyPr/>
        <a:lstStyle/>
        <a:p>
          <a:r>
            <a:rPr lang="en-US"/>
            <a:t>4)Quel est le principe du modèle CNN ? </a:t>
          </a:r>
        </a:p>
      </dgm:t>
    </dgm:pt>
    <dgm:pt modelId="{17C76F7B-A717-4989-956B-E3232DFBED0A}" type="parTrans" cxnId="{2C011233-EF5A-47D3-A5F4-676D4FCFF7FD}">
      <dgm:prSet/>
      <dgm:spPr/>
      <dgm:t>
        <a:bodyPr/>
        <a:lstStyle/>
        <a:p>
          <a:endParaRPr lang="en-US"/>
        </a:p>
      </dgm:t>
    </dgm:pt>
    <dgm:pt modelId="{EBC374CB-BE0F-40D5-99FD-B75ECDE1DD27}" type="sibTrans" cxnId="{2C011233-EF5A-47D3-A5F4-676D4FCFF7FD}">
      <dgm:prSet/>
      <dgm:spPr/>
      <dgm:t>
        <a:bodyPr/>
        <a:lstStyle/>
        <a:p>
          <a:endParaRPr lang="en-US"/>
        </a:p>
      </dgm:t>
    </dgm:pt>
    <dgm:pt modelId="{5EEEE715-4E8E-4AE1-8D35-16E393616D4B}">
      <dgm:prSet/>
      <dgm:spPr/>
      <dgm:t>
        <a:bodyPr/>
        <a:lstStyle/>
        <a:p>
          <a:r>
            <a:rPr lang="en-US"/>
            <a:t>5)Quel est le principe du modèle LSTM ? </a:t>
          </a:r>
        </a:p>
      </dgm:t>
    </dgm:pt>
    <dgm:pt modelId="{11AB9A88-49B1-4427-82FD-7763F33AE7B5}" type="parTrans" cxnId="{2A9D84C6-E3F3-4E3B-8A31-0C732209C329}">
      <dgm:prSet/>
      <dgm:spPr/>
      <dgm:t>
        <a:bodyPr/>
        <a:lstStyle/>
        <a:p>
          <a:endParaRPr lang="en-US"/>
        </a:p>
      </dgm:t>
    </dgm:pt>
    <dgm:pt modelId="{873E3A61-5074-41C6-AE06-0CDCA97F9F72}" type="sibTrans" cxnId="{2A9D84C6-E3F3-4E3B-8A31-0C732209C329}">
      <dgm:prSet/>
      <dgm:spPr/>
      <dgm:t>
        <a:bodyPr/>
        <a:lstStyle/>
        <a:p>
          <a:endParaRPr lang="en-US"/>
        </a:p>
      </dgm:t>
    </dgm:pt>
    <dgm:pt modelId="{E098DA6E-BC24-4759-8E37-49EFFBCC82E4}" type="pres">
      <dgm:prSet presAssocID="{AF1AC5E3-53CC-458E-8BB3-47B7608BB579}" presName="linear" presStyleCnt="0">
        <dgm:presLayoutVars>
          <dgm:animLvl val="lvl"/>
          <dgm:resizeHandles val="exact"/>
        </dgm:presLayoutVars>
      </dgm:prSet>
      <dgm:spPr/>
    </dgm:pt>
    <dgm:pt modelId="{FC792B03-6218-4591-ACD9-5C15CEACB4D1}" type="pres">
      <dgm:prSet presAssocID="{3D28D87F-B294-440E-ACAD-2EA0F9F642CE}" presName="parentText" presStyleLbl="node1" presStyleIdx="0" presStyleCnt="5">
        <dgm:presLayoutVars>
          <dgm:chMax val="0"/>
          <dgm:bulletEnabled val="1"/>
        </dgm:presLayoutVars>
      </dgm:prSet>
      <dgm:spPr/>
    </dgm:pt>
    <dgm:pt modelId="{95EB341A-762D-40B8-8863-FA127AB769B0}" type="pres">
      <dgm:prSet presAssocID="{6AB980A6-07FF-4B0E-9F08-2EA4FC3BE658}" presName="spacer" presStyleCnt="0"/>
      <dgm:spPr/>
    </dgm:pt>
    <dgm:pt modelId="{27364FF1-7E8D-44A0-9A09-78F9B29DB29A}" type="pres">
      <dgm:prSet presAssocID="{EDE4BE24-C80A-4991-BA0A-9F2433069306}" presName="parentText" presStyleLbl="node1" presStyleIdx="1" presStyleCnt="5">
        <dgm:presLayoutVars>
          <dgm:chMax val="0"/>
          <dgm:bulletEnabled val="1"/>
        </dgm:presLayoutVars>
      </dgm:prSet>
      <dgm:spPr/>
    </dgm:pt>
    <dgm:pt modelId="{5C785BE5-E569-4E38-85B4-51A7BA6A6A7A}" type="pres">
      <dgm:prSet presAssocID="{62317B13-4914-4F75-9732-38A6934B4EAC}" presName="spacer" presStyleCnt="0"/>
      <dgm:spPr/>
    </dgm:pt>
    <dgm:pt modelId="{1161AE90-3867-4300-A265-069909B8888A}" type="pres">
      <dgm:prSet presAssocID="{AA4D388E-DA21-44D1-BBA1-81E90EAEEFC1}" presName="parentText" presStyleLbl="node1" presStyleIdx="2" presStyleCnt="5">
        <dgm:presLayoutVars>
          <dgm:chMax val="0"/>
          <dgm:bulletEnabled val="1"/>
        </dgm:presLayoutVars>
      </dgm:prSet>
      <dgm:spPr/>
    </dgm:pt>
    <dgm:pt modelId="{15A0EE98-2E9F-4F4E-8598-A00B7169D8E0}" type="pres">
      <dgm:prSet presAssocID="{F1176644-79A7-46AD-9CC1-1075953AFC7C}" presName="spacer" presStyleCnt="0"/>
      <dgm:spPr/>
    </dgm:pt>
    <dgm:pt modelId="{8B85136F-7514-4097-8313-85A9AF8F3DC7}" type="pres">
      <dgm:prSet presAssocID="{1A8AF47C-DD26-4E91-A62E-F2E56134540F}" presName="parentText" presStyleLbl="node1" presStyleIdx="3" presStyleCnt="5">
        <dgm:presLayoutVars>
          <dgm:chMax val="0"/>
          <dgm:bulletEnabled val="1"/>
        </dgm:presLayoutVars>
      </dgm:prSet>
      <dgm:spPr/>
    </dgm:pt>
    <dgm:pt modelId="{C3BD84BD-A3CA-492B-84AF-F2DC18085EF3}" type="pres">
      <dgm:prSet presAssocID="{EBC374CB-BE0F-40D5-99FD-B75ECDE1DD27}" presName="spacer" presStyleCnt="0"/>
      <dgm:spPr/>
    </dgm:pt>
    <dgm:pt modelId="{2AB09F21-AAF2-47A4-95C7-B53EE1E62A71}" type="pres">
      <dgm:prSet presAssocID="{5EEEE715-4E8E-4AE1-8D35-16E393616D4B}" presName="parentText" presStyleLbl="node1" presStyleIdx="4" presStyleCnt="5">
        <dgm:presLayoutVars>
          <dgm:chMax val="0"/>
          <dgm:bulletEnabled val="1"/>
        </dgm:presLayoutVars>
      </dgm:prSet>
      <dgm:spPr/>
    </dgm:pt>
  </dgm:ptLst>
  <dgm:cxnLst>
    <dgm:cxn modelId="{C44EB015-B823-41C1-B455-A748C38C80CA}" srcId="{AF1AC5E3-53CC-458E-8BB3-47B7608BB579}" destId="{3D28D87F-B294-440E-ACAD-2EA0F9F642CE}" srcOrd="0" destOrd="0" parTransId="{2FC62665-055D-4ED1-ADB3-7B2D8D397ECF}" sibTransId="{6AB980A6-07FF-4B0E-9F08-2EA4FC3BE658}"/>
    <dgm:cxn modelId="{88A60A22-0919-41A9-8A24-CAB78A023D7D}" srcId="{AF1AC5E3-53CC-458E-8BB3-47B7608BB579}" destId="{AA4D388E-DA21-44D1-BBA1-81E90EAEEFC1}" srcOrd="2" destOrd="0" parTransId="{224D3D96-08A3-4DEE-A0FE-2D06DAE61FE5}" sibTransId="{F1176644-79A7-46AD-9CC1-1075953AFC7C}"/>
    <dgm:cxn modelId="{2C011233-EF5A-47D3-A5F4-676D4FCFF7FD}" srcId="{AF1AC5E3-53CC-458E-8BB3-47B7608BB579}" destId="{1A8AF47C-DD26-4E91-A62E-F2E56134540F}" srcOrd="3" destOrd="0" parTransId="{17C76F7B-A717-4989-956B-E3232DFBED0A}" sibTransId="{EBC374CB-BE0F-40D5-99FD-B75ECDE1DD27}"/>
    <dgm:cxn modelId="{DB8F183D-37E8-40DF-A19B-2A53893361A7}" type="presOf" srcId="{1A8AF47C-DD26-4E91-A62E-F2E56134540F}" destId="{8B85136F-7514-4097-8313-85A9AF8F3DC7}" srcOrd="0" destOrd="0" presId="urn:microsoft.com/office/officeart/2005/8/layout/vList2"/>
    <dgm:cxn modelId="{6A9E7D44-4243-47E4-A6AA-11D42AF06C52}" srcId="{AF1AC5E3-53CC-458E-8BB3-47B7608BB579}" destId="{EDE4BE24-C80A-4991-BA0A-9F2433069306}" srcOrd="1" destOrd="0" parTransId="{F427728E-B4EA-48FF-88E2-AACC05B9ABB2}" sibTransId="{62317B13-4914-4F75-9732-38A6934B4EAC}"/>
    <dgm:cxn modelId="{98C92B67-7861-41CC-9415-08D90BBEF320}" type="presOf" srcId="{AF1AC5E3-53CC-458E-8BB3-47B7608BB579}" destId="{E098DA6E-BC24-4759-8E37-49EFFBCC82E4}" srcOrd="0" destOrd="0" presId="urn:microsoft.com/office/officeart/2005/8/layout/vList2"/>
    <dgm:cxn modelId="{3263324A-1464-4611-8FD9-F1CA20E8C95A}" type="presOf" srcId="{AA4D388E-DA21-44D1-BBA1-81E90EAEEFC1}" destId="{1161AE90-3867-4300-A265-069909B8888A}" srcOrd="0" destOrd="0" presId="urn:microsoft.com/office/officeart/2005/8/layout/vList2"/>
    <dgm:cxn modelId="{33014D88-2246-4D5C-935E-09D91E4AE8DB}" type="presOf" srcId="{5EEEE715-4E8E-4AE1-8D35-16E393616D4B}" destId="{2AB09F21-AAF2-47A4-95C7-B53EE1E62A71}" srcOrd="0" destOrd="0" presId="urn:microsoft.com/office/officeart/2005/8/layout/vList2"/>
    <dgm:cxn modelId="{AEAF5C98-A2BC-44EB-98F6-BBB544C7430C}" type="presOf" srcId="{EDE4BE24-C80A-4991-BA0A-9F2433069306}" destId="{27364FF1-7E8D-44A0-9A09-78F9B29DB29A}" srcOrd="0" destOrd="0" presId="urn:microsoft.com/office/officeart/2005/8/layout/vList2"/>
    <dgm:cxn modelId="{3E6A37A4-0AC8-4000-B913-F62C07B98B3F}" type="presOf" srcId="{3D28D87F-B294-440E-ACAD-2EA0F9F642CE}" destId="{FC792B03-6218-4591-ACD9-5C15CEACB4D1}" srcOrd="0" destOrd="0" presId="urn:microsoft.com/office/officeart/2005/8/layout/vList2"/>
    <dgm:cxn modelId="{2A9D84C6-E3F3-4E3B-8A31-0C732209C329}" srcId="{AF1AC5E3-53CC-458E-8BB3-47B7608BB579}" destId="{5EEEE715-4E8E-4AE1-8D35-16E393616D4B}" srcOrd="4" destOrd="0" parTransId="{11AB9A88-49B1-4427-82FD-7763F33AE7B5}" sibTransId="{873E3A61-5074-41C6-AE06-0CDCA97F9F72}"/>
    <dgm:cxn modelId="{192317FA-28B1-4E39-8E62-76B28351D8B2}" type="presParOf" srcId="{E098DA6E-BC24-4759-8E37-49EFFBCC82E4}" destId="{FC792B03-6218-4591-ACD9-5C15CEACB4D1}" srcOrd="0" destOrd="0" presId="urn:microsoft.com/office/officeart/2005/8/layout/vList2"/>
    <dgm:cxn modelId="{34C80A19-1E87-4295-A820-83442242D561}" type="presParOf" srcId="{E098DA6E-BC24-4759-8E37-49EFFBCC82E4}" destId="{95EB341A-762D-40B8-8863-FA127AB769B0}" srcOrd="1" destOrd="0" presId="urn:microsoft.com/office/officeart/2005/8/layout/vList2"/>
    <dgm:cxn modelId="{1BF4458D-2ECD-4C24-AD78-20299982EFB5}" type="presParOf" srcId="{E098DA6E-BC24-4759-8E37-49EFFBCC82E4}" destId="{27364FF1-7E8D-44A0-9A09-78F9B29DB29A}" srcOrd="2" destOrd="0" presId="urn:microsoft.com/office/officeart/2005/8/layout/vList2"/>
    <dgm:cxn modelId="{5EA81342-828F-4DCF-8E80-1966E76F28BA}" type="presParOf" srcId="{E098DA6E-BC24-4759-8E37-49EFFBCC82E4}" destId="{5C785BE5-E569-4E38-85B4-51A7BA6A6A7A}" srcOrd="3" destOrd="0" presId="urn:microsoft.com/office/officeart/2005/8/layout/vList2"/>
    <dgm:cxn modelId="{4780FCE1-A35F-46E2-A0BA-80BE63E87D74}" type="presParOf" srcId="{E098DA6E-BC24-4759-8E37-49EFFBCC82E4}" destId="{1161AE90-3867-4300-A265-069909B8888A}" srcOrd="4" destOrd="0" presId="urn:microsoft.com/office/officeart/2005/8/layout/vList2"/>
    <dgm:cxn modelId="{22C2546C-072C-4D04-9589-E1623FD6BD3C}" type="presParOf" srcId="{E098DA6E-BC24-4759-8E37-49EFFBCC82E4}" destId="{15A0EE98-2E9F-4F4E-8598-A00B7169D8E0}" srcOrd="5" destOrd="0" presId="urn:microsoft.com/office/officeart/2005/8/layout/vList2"/>
    <dgm:cxn modelId="{E5EAFFFA-283E-4027-A8BB-58F823B02951}" type="presParOf" srcId="{E098DA6E-BC24-4759-8E37-49EFFBCC82E4}" destId="{8B85136F-7514-4097-8313-85A9AF8F3DC7}" srcOrd="6" destOrd="0" presId="urn:microsoft.com/office/officeart/2005/8/layout/vList2"/>
    <dgm:cxn modelId="{A95BD488-A5D7-4EB3-9E84-B2979A634D39}" type="presParOf" srcId="{E098DA6E-BC24-4759-8E37-49EFFBCC82E4}" destId="{C3BD84BD-A3CA-492B-84AF-F2DC18085EF3}" srcOrd="7" destOrd="0" presId="urn:microsoft.com/office/officeart/2005/8/layout/vList2"/>
    <dgm:cxn modelId="{30FE85E0-2A08-4058-8210-620308514CE5}" type="presParOf" srcId="{E098DA6E-BC24-4759-8E37-49EFFBCC82E4}" destId="{2AB09F21-AAF2-47A4-95C7-B53EE1E62A7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792B03-6218-4591-ACD9-5C15CEACB4D1}">
      <dsp:nvSpPr>
        <dsp:cNvPr id="0" name=""/>
        <dsp:cNvSpPr/>
      </dsp:nvSpPr>
      <dsp:spPr>
        <a:xfrm>
          <a:off x="0" y="7345"/>
          <a:ext cx="9770280" cy="91494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1)C’est quoi la machine learning, le deep learning et l’intelligence artificielle ? </a:t>
          </a:r>
        </a:p>
      </dsp:txBody>
      <dsp:txXfrm>
        <a:off x="44664" y="52009"/>
        <a:ext cx="9680952" cy="825612"/>
      </dsp:txXfrm>
    </dsp:sp>
    <dsp:sp modelId="{27364FF1-7E8D-44A0-9A09-78F9B29DB29A}">
      <dsp:nvSpPr>
        <dsp:cNvPr id="0" name=""/>
        <dsp:cNvSpPr/>
      </dsp:nvSpPr>
      <dsp:spPr>
        <a:xfrm>
          <a:off x="0" y="988525"/>
          <a:ext cx="9770280" cy="914940"/>
        </a:xfrm>
        <a:prstGeom prst="roundRect">
          <a:avLst/>
        </a:prstGeom>
        <a:gradFill rotWithShape="0">
          <a:gsLst>
            <a:gs pos="0">
              <a:schemeClr val="accent5">
                <a:hueOff val="1202033"/>
                <a:satOff val="-2441"/>
                <a:lumOff val="1569"/>
                <a:alphaOff val="0"/>
                <a:tint val="96000"/>
                <a:lumMod val="104000"/>
              </a:schemeClr>
            </a:gs>
            <a:gs pos="100000">
              <a:schemeClr val="accent5">
                <a:hueOff val="1202033"/>
                <a:satOff val="-2441"/>
                <a:lumOff val="1569"/>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2)Quelle est la différence entre eux ? </a:t>
          </a:r>
        </a:p>
      </dsp:txBody>
      <dsp:txXfrm>
        <a:off x="44664" y="1033189"/>
        <a:ext cx="9680952" cy="825612"/>
      </dsp:txXfrm>
    </dsp:sp>
    <dsp:sp modelId="{1161AE90-3867-4300-A265-069909B8888A}">
      <dsp:nvSpPr>
        <dsp:cNvPr id="0" name=""/>
        <dsp:cNvSpPr/>
      </dsp:nvSpPr>
      <dsp:spPr>
        <a:xfrm>
          <a:off x="0" y="1969705"/>
          <a:ext cx="9770280" cy="914940"/>
        </a:xfrm>
        <a:prstGeom prst="roundRect">
          <a:avLst/>
        </a:prstGeom>
        <a:gradFill rotWithShape="0">
          <a:gsLst>
            <a:gs pos="0">
              <a:schemeClr val="accent5">
                <a:hueOff val="2404066"/>
                <a:satOff val="-4882"/>
                <a:lumOff val="3137"/>
                <a:alphaOff val="0"/>
                <a:tint val="96000"/>
                <a:lumMod val="104000"/>
              </a:schemeClr>
            </a:gs>
            <a:gs pos="100000">
              <a:schemeClr val="accent5">
                <a:hueOff val="2404066"/>
                <a:satOff val="-4882"/>
                <a:lumOff val="3137"/>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3)Quelles sont les méthodes basées sur la machine learning et le deep learning  ? </a:t>
          </a:r>
        </a:p>
      </dsp:txBody>
      <dsp:txXfrm>
        <a:off x="44664" y="2014369"/>
        <a:ext cx="9680952" cy="825612"/>
      </dsp:txXfrm>
    </dsp:sp>
    <dsp:sp modelId="{8B85136F-7514-4097-8313-85A9AF8F3DC7}">
      <dsp:nvSpPr>
        <dsp:cNvPr id="0" name=""/>
        <dsp:cNvSpPr/>
      </dsp:nvSpPr>
      <dsp:spPr>
        <a:xfrm>
          <a:off x="0" y="2950885"/>
          <a:ext cx="9770280" cy="914940"/>
        </a:xfrm>
        <a:prstGeom prst="roundRect">
          <a:avLst/>
        </a:prstGeom>
        <a:gradFill rotWithShape="0">
          <a:gsLst>
            <a:gs pos="0">
              <a:schemeClr val="accent5">
                <a:hueOff val="3606099"/>
                <a:satOff val="-7323"/>
                <a:lumOff val="4706"/>
                <a:alphaOff val="0"/>
                <a:tint val="96000"/>
                <a:lumMod val="104000"/>
              </a:schemeClr>
            </a:gs>
            <a:gs pos="100000">
              <a:schemeClr val="accent5">
                <a:hueOff val="3606099"/>
                <a:satOff val="-7323"/>
                <a:lumOff val="470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4)Quel est le principe du modèle CNN ? </a:t>
          </a:r>
        </a:p>
      </dsp:txBody>
      <dsp:txXfrm>
        <a:off x="44664" y="2995549"/>
        <a:ext cx="9680952" cy="825612"/>
      </dsp:txXfrm>
    </dsp:sp>
    <dsp:sp modelId="{2AB09F21-AAF2-47A4-95C7-B53EE1E62A71}">
      <dsp:nvSpPr>
        <dsp:cNvPr id="0" name=""/>
        <dsp:cNvSpPr/>
      </dsp:nvSpPr>
      <dsp:spPr>
        <a:xfrm>
          <a:off x="0" y="3932065"/>
          <a:ext cx="9770280" cy="914940"/>
        </a:xfrm>
        <a:prstGeom prst="roundRect">
          <a:avLst/>
        </a:prstGeom>
        <a:gradFill rotWithShape="0">
          <a:gsLst>
            <a:gs pos="0">
              <a:schemeClr val="accent5">
                <a:hueOff val="4808133"/>
                <a:satOff val="-9764"/>
                <a:lumOff val="6275"/>
                <a:alphaOff val="0"/>
                <a:tint val="96000"/>
                <a:lumMod val="104000"/>
              </a:schemeClr>
            </a:gs>
            <a:gs pos="100000">
              <a:schemeClr val="accent5">
                <a:hueOff val="4808133"/>
                <a:satOff val="-9764"/>
                <a:lumOff val="6275"/>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5)Quel est le principe du modèle LSTM ? </a:t>
          </a:r>
        </a:p>
      </dsp:txBody>
      <dsp:txXfrm>
        <a:off x="44664" y="3976729"/>
        <a:ext cx="9680952" cy="8256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7/21/2021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en.wikipedia.org/wiki/Deep_learning#cite_note-BENGIO2012-1" TargetMode="External"/><Relationship Id="rId13" Type="http://schemas.openxmlformats.org/officeDocument/2006/relationships/hyperlink" Target="https://en.wikipedia.org/wiki/Deep_reinforcement_learning" TargetMode="External"/><Relationship Id="rId18" Type="http://schemas.openxmlformats.org/officeDocument/2006/relationships/hyperlink" Target="https://en.wikipedia.org/wiki/Natural_language_processing" TargetMode="External"/><Relationship Id="rId3" Type="http://schemas.openxmlformats.org/officeDocument/2006/relationships/hyperlink" Target="https://en.wikipedia.org/wiki/Artificial_neural_networks" TargetMode="External"/><Relationship Id="rId21" Type="http://schemas.openxmlformats.org/officeDocument/2006/relationships/hyperlink" Target="https://en.wikipedia.org/wiki/Drug_design" TargetMode="External"/><Relationship Id="rId7" Type="http://schemas.openxmlformats.org/officeDocument/2006/relationships/hyperlink" Target="https://en.wikipedia.org/wiki/Unsupervised_learning" TargetMode="External"/><Relationship Id="rId12" Type="http://schemas.openxmlformats.org/officeDocument/2006/relationships/hyperlink" Target="https://en.wikipedia.org/wiki/Deep_belief_network" TargetMode="External"/><Relationship Id="rId17" Type="http://schemas.openxmlformats.org/officeDocument/2006/relationships/hyperlink" Target="https://en.wikipedia.org/wiki/Speech_recognition" TargetMode="External"/><Relationship Id="rId2" Type="http://schemas.openxmlformats.org/officeDocument/2006/relationships/hyperlink" Target="https://en.wikipedia.org/wiki/Machine_learning" TargetMode="External"/><Relationship Id="rId16" Type="http://schemas.openxmlformats.org/officeDocument/2006/relationships/hyperlink" Target="https://en.wikipedia.org/wiki/Computer_vision" TargetMode="External"/><Relationship Id="rId20" Type="http://schemas.openxmlformats.org/officeDocument/2006/relationships/hyperlink" Target="https://en.wikipedia.org/wiki/Bioinformatics" TargetMode="External"/><Relationship Id="rId1" Type="http://schemas.openxmlformats.org/officeDocument/2006/relationships/slideLayout" Target="../slideLayouts/slideLayout2.xml"/><Relationship Id="rId6" Type="http://schemas.openxmlformats.org/officeDocument/2006/relationships/hyperlink" Target="https://en.wikipedia.org/wiki/Semi-supervised_learning" TargetMode="External"/><Relationship Id="rId11" Type="http://schemas.openxmlformats.org/officeDocument/2006/relationships/hyperlink" Target="https://en.wikipedia.org/wiki/Deep_learning#Deep_neural_networks" TargetMode="External"/><Relationship Id="rId5" Type="http://schemas.openxmlformats.org/officeDocument/2006/relationships/hyperlink" Target="https://en.wikipedia.org/wiki/Supervised_learning" TargetMode="External"/><Relationship Id="rId15" Type="http://schemas.openxmlformats.org/officeDocument/2006/relationships/hyperlink" Target="https://en.wikipedia.org/wiki/Convolutional_neural_networks" TargetMode="External"/><Relationship Id="rId23" Type="http://schemas.openxmlformats.org/officeDocument/2006/relationships/hyperlink" Target="https://en.wikipedia.org/wiki/Board_game" TargetMode="External"/><Relationship Id="rId10" Type="http://schemas.openxmlformats.org/officeDocument/2006/relationships/hyperlink" Target="https://en.wikipedia.org/wiki/Deep_learning#cite_note-NatureBengio-3" TargetMode="External"/><Relationship Id="rId19" Type="http://schemas.openxmlformats.org/officeDocument/2006/relationships/hyperlink" Target="https://en.wikipedia.org/wiki/Machine_translation" TargetMode="External"/><Relationship Id="rId4" Type="http://schemas.openxmlformats.org/officeDocument/2006/relationships/hyperlink" Target="https://en.wikipedia.org/wiki/Representation_learning" TargetMode="External"/><Relationship Id="rId9" Type="http://schemas.openxmlformats.org/officeDocument/2006/relationships/hyperlink" Target="https://en.wikipedia.org/wiki/Deep_learning#cite_note-SCHIDHUB-2" TargetMode="External"/><Relationship Id="rId14" Type="http://schemas.openxmlformats.org/officeDocument/2006/relationships/hyperlink" Target="https://en.wikipedia.org/wiki/Recurrent_neural_networks" TargetMode="External"/><Relationship Id="rId22" Type="http://schemas.openxmlformats.org/officeDocument/2006/relationships/hyperlink" Target="https://en.wikipedia.org/wiki/Medical_image_analysis"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hyperlink" Target="https://en.wikipedia.org/wiki/Algorithm" TargetMode="External"/><Relationship Id="rId1" Type="http://schemas.openxmlformats.org/officeDocument/2006/relationships/slideLayout" Target="../slideLayouts/slideLayout2.xml"/><Relationship Id="rId5" Type="http://schemas.openxmlformats.org/officeDocument/2006/relationships/hyperlink" Target="https://en.wikipedia.org/wiki/Image_processing" TargetMode="External"/><Relationship Id="rId4" Type="http://schemas.openxmlformats.org/officeDocument/2006/relationships/hyperlink" Target="https://en.wikipedia.org/wiki/Deep_learning#cite_note-BOOK2014-12"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hatis.techtarget.com/definition/process" TargetMode="External"/><Relationship Id="rId2" Type="http://schemas.openxmlformats.org/officeDocument/2006/relationships/hyperlink" Target="https://searchsoftwarequality.techtarget.com/definition/iterative"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searchdatamanagement.techtarget.com/definition/big-data" TargetMode="External"/><Relationship Id="rId2" Type="http://schemas.openxmlformats.org/officeDocument/2006/relationships/hyperlink" Target="https://searchenterpriseai.techtarget.com/feature/5-deep-learning-model-training-tips" TargetMode="External"/><Relationship Id="rId1" Type="http://schemas.openxmlformats.org/officeDocument/2006/relationships/slideLayout" Target="../slideLayouts/slideLayout2.xml"/><Relationship Id="rId4" Type="http://schemas.openxmlformats.org/officeDocument/2006/relationships/hyperlink" Target="https://searchcloudcomputing.techtarget.com/definition/cloud-computi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s://en.wikipedia.org/wiki/Recurrent_neural_network" TargetMode="External"/><Relationship Id="rId3" Type="http://schemas.openxmlformats.org/officeDocument/2006/relationships/hyperlink" Target="https://en.wikipedia.org/wiki/Convolutional_neural_network" TargetMode="External"/><Relationship Id="rId7" Type="http://schemas.openxmlformats.org/officeDocument/2006/relationships/hyperlink" Target="https://en.wikipedia.org/wiki/Boltzmann_machine" TargetMode="External"/><Relationship Id="rId2" Type="http://schemas.openxmlformats.org/officeDocument/2006/relationships/hyperlink" Target="https://en.wikipedia.org/wiki/Artificial_neural_network" TargetMode="External"/><Relationship Id="rId1" Type="http://schemas.openxmlformats.org/officeDocument/2006/relationships/slideLayout" Target="../slideLayouts/slideLayout2.xml"/><Relationship Id="rId6" Type="http://schemas.openxmlformats.org/officeDocument/2006/relationships/hyperlink" Target="https://en.wikipedia.org/wiki/Deep_belief_network" TargetMode="External"/><Relationship Id="rId5" Type="http://schemas.openxmlformats.org/officeDocument/2006/relationships/hyperlink" Target="https://en.wikipedia.org/wiki/Generative_model" TargetMode="External"/><Relationship Id="rId4" Type="http://schemas.openxmlformats.org/officeDocument/2006/relationships/hyperlink" Target="https://en.wikipedia.org/wiki/Propositional_formula" TargetMode="External"/><Relationship Id="rId9" Type="http://schemas.openxmlformats.org/officeDocument/2006/relationships/hyperlink" Target="https://en.wikipedia.org/wiki/Stochastic_neural_network"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en.wikipedia.org/wiki/Deep_neural_network"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telusinternational.com/solutions/ai-data-solutions/image-data"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hyperlink" Target="https://en.wikipedia.org/wiki/Long_short-term_memory#cite_note-2" TargetMode="External"/><Relationship Id="rId13" Type="http://schemas.openxmlformats.org/officeDocument/2006/relationships/hyperlink" Target="https://en.wikipedia.org/wiki/Computer_data_processing" TargetMode="External"/><Relationship Id="rId3" Type="http://schemas.openxmlformats.org/officeDocument/2006/relationships/hyperlink" Target="https://en.wikipedia.org/wiki/Recurrent_neural_network" TargetMode="External"/><Relationship Id="rId7" Type="http://schemas.openxmlformats.org/officeDocument/2006/relationships/hyperlink" Target="https://en.wikipedia.org/wiki/Handwriting_recognition" TargetMode="External"/><Relationship Id="rId12" Type="http://schemas.openxmlformats.org/officeDocument/2006/relationships/hyperlink" Target="https://en.wikipedia.org/wiki/Classification_in_machine_learning" TargetMode="External"/><Relationship Id="rId17" Type="http://schemas.openxmlformats.org/officeDocument/2006/relationships/hyperlink" Target="https://en.wikipedia.org/wiki/Hidden_Markov_models" TargetMode="External"/><Relationship Id="rId2" Type="http://schemas.openxmlformats.org/officeDocument/2006/relationships/image" Target="../media/image30.png"/><Relationship Id="rId16" Type="http://schemas.openxmlformats.org/officeDocument/2006/relationships/hyperlink" Target="https://en.wikipedia.org/wiki/Vanishing_gradient_problem" TargetMode="External"/><Relationship Id="rId1" Type="http://schemas.openxmlformats.org/officeDocument/2006/relationships/slideLayout" Target="../slideLayouts/slideLayout2.xml"/><Relationship Id="rId6" Type="http://schemas.openxmlformats.org/officeDocument/2006/relationships/hyperlink" Target="https://en.wikipedia.org/wiki/Feedforward_neural_network" TargetMode="External"/><Relationship Id="rId11" Type="http://schemas.openxmlformats.org/officeDocument/2006/relationships/hyperlink" Target="https://en.wikipedia.org/wiki/Long_short-term_memory#cite_note-liwu2015-4" TargetMode="External"/><Relationship Id="rId5" Type="http://schemas.openxmlformats.org/officeDocument/2006/relationships/hyperlink" Target="https://en.wikipedia.org/wiki/Deep_learning" TargetMode="External"/><Relationship Id="rId15" Type="http://schemas.openxmlformats.org/officeDocument/2006/relationships/hyperlink" Target="https://en.wikipedia.org/wiki/Time_series" TargetMode="External"/><Relationship Id="rId10" Type="http://schemas.openxmlformats.org/officeDocument/2006/relationships/hyperlink" Target="https://en.wikipedia.org/wiki/Long_short-term_memory#cite_note-sak2014-3" TargetMode="External"/><Relationship Id="rId4" Type="http://schemas.openxmlformats.org/officeDocument/2006/relationships/hyperlink" Target="https://en.wikipedia.org/wiki/Long_short-term_memory#cite_note-lstm1997-1" TargetMode="External"/><Relationship Id="rId9" Type="http://schemas.openxmlformats.org/officeDocument/2006/relationships/hyperlink" Target="https://en.wikipedia.org/wiki/Speech_recognition" TargetMode="External"/><Relationship Id="rId14" Type="http://schemas.openxmlformats.org/officeDocument/2006/relationships/hyperlink" Target="https://en.wikipedia.org/wiki/Predic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8" Type="http://schemas.openxmlformats.org/officeDocument/2006/relationships/hyperlink" Target="https://en.wikipedia.org/wiki/Sigmoid_function" TargetMode="External"/><Relationship Id="rId13" Type="http://schemas.openxmlformats.org/officeDocument/2006/relationships/image" Target="../media/image37.png"/><Relationship Id="rId3" Type="http://schemas.openxmlformats.org/officeDocument/2006/relationships/hyperlink" Target="https://en.wikipedia.org/wiki/Logistic_function" TargetMode="External"/><Relationship Id="rId7" Type="http://schemas.openxmlformats.org/officeDocument/2006/relationships/hyperlink" Target="https://en.wikipedia.org/wiki/Statistical_model" TargetMode="External"/><Relationship Id="rId12" Type="http://schemas.openxmlformats.org/officeDocument/2006/relationships/hyperlink" Target="https://en.wikipedia.org/wiki/Modular_arithmetic" TargetMode="External"/><Relationship Id="rId2" Type="http://schemas.openxmlformats.org/officeDocument/2006/relationships/hyperlink" Target="https://en.wikipedia.org/wiki/Step_function" TargetMode="External"/><Relationship Id="rId1" Type="http://schemas.openxmlformats.org/officeDocument/2006/relationships/slideLayout" Target="../slideLayouts/slideLayout2.xml"/><Relationship Id="rId6" Type="http://schemas.openxmlformats.org/officeDocument/2006/relationships/hyperlink" Target="https://en.wikipedia.org/wiki/Logistic_regression" TargetMode="External"/><Relationship Id="rId11" Type="http://schemas.openxmlformats.org/officeDocument/2006/relationships/hyperlink" Target="https://en.wikipedia.org/wiki/Chain_rule" TargetMode="External"/><Relationship Id="rId5" Type="http://schemas.openxmlformats.org/officeDocument/2006/relationships/image" Target="../media/image36.bin"/><Relationship Id="rId15" Type="http://schemas.openxmlformats.org/officeDocument/2006/relationships/image" Target="../media/image39.png"/><Relationship Id="rId10" Type="http://schemas.openxmlformats.org/officeDocument/2006/relationships/hyperlink" Target="https://en.wikipedia.org/wiki/Backpropagation" TargetMode="External"/><Relationship Id="rId4" Type="http://schemas.openxmlformats.org/officeDocument/2006/relationships/image" Target="../media/image35.png"/><Relationship Id="rId9" Type="http://schemas.openxmlformats.org/officeDocument/2006/relationships/hyperlink" Target="https://en.wikipedia.org/wiki/Sigma" TargetMode="External"/><Relationship Id="rId14"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87131" y="781833"/>
            <a:ext cx="9927919" cy="2941274"/>
          </a:xfrm>
        </p:spPr>
        <p:txBody>
          <a:bodyPr>
            <a:normAutofit/>
          </a:bodyPr>
          <a:lstStyle/>
          <a:p>
            <a:r>
              <a:rPr lang="en-US" sz="4800" dirty="0" err="1"/>
              <a:t>Système</a:t>
            </a:r>
            <a:r>
              <a:rPr lang="en-US" sz="4800" dirty="0"/>
              <a:t> de reconnaissance des </a:t>
            </a:r>
            <a:r>
              <a:rPr lang="en-US" sz="4800" dirty="0" err="1"/>
              <a:t>émotions</a:t>
            </a:r>
            <a:r>
              <a:rPr lang="en-US" sz="4800" dirty="0"/>
              <a:t> pour les </a:t>
            </a:r>
            <a:r>
              <a:rPr lang="en-US" sz="4800" dirty="0" err="1"/>
              <a:t>personnes</a:t>
            </a:r>
            <a:r>
              <a:rPr lang="en-US" sz="4800" dirty="0"/>
              <a:t> </a:t>
            </a:r>
            <a:r>
              <a:rPr lang="en-US" sz="4800" dirty="0" err="1"/>
              <a:t>atteintes</a:t>
            </a:r>
            <a:r>
              <a:rPr lang="en-US" sz="4800" dirty="0"/>
              <a:t> de troubles de </a:t>
            </a:r>
            <a:r>
              <a:rPr lang="en-US" sz="4800" dirty="0" err="1"/>
              <a:t>l'autisme</a:t>
            </a:r>
            <a:endParaRPr lang="en-US" sz="4800" dirty="0"/>
          </a:p>
        </p:txBody>
      </p:sp>
      <p:sp>
        <p:nvSpPr>
          <p:cNvPr id="4" name="TextBox 3">
            <a:extLst>
              <a:ext uri="{FF2B5EF4-FFF2-40B4-BE49-F238E27FC236}">
                <a16:creationId xmlns:a16="http://schemas.microsoft.com/office/drawing/2014/main" id="{8BA96629-6F12-4034-8F59-01FCC28009B9}"/>
              </a:ext>
            </a:extLst>
          </p:cNvPr>
          <p:cNvSpPr txBox="1"/>
          <p:nvPr/>
        </p:nvSpPr>
        <p:spPr>
          <a:xfrm>
            <a:off x="2584537" y="5235880"/>
            <a:ext cx="37452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solidFill>
                  <a:srgbClr val="FF0000"/>
                </a:solidFill>
                <a:ea typeface="+mn-lt"/>
                <a:cs typeface="+mn-lt"/>
              </a:rPr>
              <a:t>Reaslieé</a:t>
            </a:r>
            <a:r>
              <a:rPr lang="en-US" dirty="0">
                <a:solidFill>
                  <a:srgbClr val="FF0000"/>
                </a:solidFill>
                <a:ea typeface="+mn-lt"/>
                <a:cs typeface="+mn-lt"/>
              </a:rPr>
              <a:t> </a:t>
            </a:r>
            <a:r>
              <a:rPr lang="en-US" dirty="0" err="1">
                <a:solidFill>
                  <a:srgbClr val="FF0000"/>
                </a:solidFill>
                <a:ea typeface="+mn-lt"/>
                <a:cs typeface="+mn-lt"/>
              </a:rPr>
              <a:t>par:Firas</a:t>
            </a:r>
            <a:r>
              <a:rPr lang="en-US" dirty="0">
                <a:solidFill>
                  <a:srgbClr val="FF0000"/>
                </a:solidFill>
                <a:ea typeface="+mn-lt"/>
                <a:cs typeface="+mn-lt"/>
              </a:rPr>
              <a:t> SBOUI</a:t>
            </a:r>
            <a:endParaRPr lang="en-US" dirty="0">
              <a:ea typeface="+mn-lt"/>
              <a:cs typeface="+mn-lt"/>
            </a:endParaRPr>
          </a:p>
          <a:p>
            <a:endParaRPr lang="en-US" dirty="0">
              <a:solidFill>
                <a:srgbClr val="262626"/>
              </a:solidFill>
            </a:endParaRPr>
          </a:p>
        </p:txBody>
      </p:sp>
    </p:spTree>
    <p:extLst>
      <p:ext uri="{BB962C8B-B14F-4D97-AF65-F5344CB8AC3E}">
        <p14:creationId xmlns:p14="http://schemas.microsoft.com/office/powerpoint/2010/main" val="3622625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4BE01-A3B1-4A28-828B-7AD220297D8F}"/>
              </a:ext>
            </a:extLst>
          </p:cNvPr>
          <p:cNvSpPr>
            <a:spLocks noGrp="1"/>
          </p:cNvSpPr>
          <p:nvPr>
            <p:ph type="title"/>
          </p:nvPr>
        </p:nvSpPr>
        <p:spPr>
          <a:xfrm>
            <a:off x="1783691" y="343188"/>
            <a:ext cx="8911687" cy="1280890"/>
          </a:xfrm>
        </p:spPr>
        <p:txBody>
          <a:bodyPr/>
          <a:lstStyle/>
          <a:p>
            <a:r>
              <a:rPr lang="en-US" b="1" dirty="0">
                <a:ea typeface="+mj-lt"/>
                <a:cs typeface="+mj-lt"/>
              </a:rPr>
              <a:t>2)</a:t>
            </a:r>
            <a:r>
              <a:rPr lang="en-US" b="1" dirty="0" err="1">
                <a:ea typeface="+mj-lt"/>
                <a:cs typeface="+mj-lt"/>
              </a:rPr>
              <a:t>Apprendre</a:t>
            </a:r>
            <a:r>
              <a:rPr lang="en-US" b="1" dirty="0">
                <a:ea typeface="+mj-lt"/>
                <a:cs typeface="+mj-lt"/>
              </a:rPr>
              <a:t> à </a:t>
            </a:r>
            <a:r>
              <a:rPr lang="en-US" b="1" dirty="0" err="1">
                <a:ea typeface="+mj-lt"/>
                <a:cs typeface="+mj-lt"/>
              </a:rPr>
              <a:t>ordonner</a:t>
            </a:r>
            <a:r>
              <a:rPr lang="en-US" dirty="0">
                <a:ea typeface="+mj-lt"/>
                <a:cs typeface="+mj-lt"/>
              </a:rPr>
              <a:t> </a:t>
            </a:r>
          </a:p>
        </p:txBody>
      </p:sp>
      <p:sp>
        <p:nvSpPr>
          <p:cNvPr id="3" name="Content Placeholder 2">
            <a:extLst>
              <a:ext uri="{FF2B5EF4-FFF2-40B4-BE49-F238E27FC236}">
                <a16:creationId xmlns:a16="http://schemas.microsoft.com/office/drawing/2014/main" id="{BCAA462D-A560-4F1E-AC98-6CED1862B2B1}"/>
              </a:ext>
            </a:extLst>
          </p:cNvPr>
          <p:cNvSpPr>
            <a:spLocks noGrp="1"/>
          </p:cNvSpPr>
          <p:nvPr>
            <p:ph idx="1"/>
          </p:nvPr>
        </p:nvSpPr>
        <p:spPr>
          <a:xfrm>
            <a:off x="1722437" y="1257300"/>
            <a:ext cx="8915400" cy="3777622"/>
          </a:xfrm>
        </p:spPr>
        <p:txBody>
          <a:bodyPr vert="horz" lIns="91440" tIns="45720" rIns="91440" bIns="45720" rtlCol="0" anchor="t">
            <a:normAutofit/>
          </a:bodyPr>
          <a:lstStyle/>
          <a:p>
            <a:endParaRPr lang="en-US" dirty="0"/>
          </a:p>
        </p:txBody>
      </p:sp>
      <p:pic>
        <p:nvPicPr>
          <p:cNvPr id="4" name="Picture 4">
            <a:extLst>
              <a:ext uri="{FF2B5EF4-FFF2-40B4-BE49-F238E27FC236}">
                <a16:creationId xmlns:a16="http://schemas.microsoft.com/office/drawing/2014/main" id="{5DB193F9-E9F2-46D3-B43E-7B1A8CDAF4E2}"/>
              </a:ext>
            </a:extLst>
          </p:cNvPr>
          <p:cNvPicPr>
            <a:picLocks noChangeAspect="1"/>
          </p:cNvPicPr>
          <p:nvPr/>
        </p:nvPicPr>
        <p:blipFill>
          <a:blip r:embed="rId2"/>
          <a:stretch>
            <a:fillRect/>
          </a:stretch>
        </p:blipFill>
        <p:spPr>
          <a:xfrm>
            <a:off x="458374" y="1209284"/>
            <a:ext cx="10686788" cy="5648193"/>
          </a:xfrm>
          <a:prstGeom prst="rect">
            <a:avLst/>
          </a:prstGeom>
        </p:spPr>
      </p:pic>
      <p:sp>
        <p:nvSpPr>
          <p:cNvPr id="5" name="TextBox 4">
            <a:extLst>
              <a:ext uri="{FF2B5EF4-FFF2-40B4-BE49-F238E27FC236}">
                <a16:creationId xmlns:a16="http://schemas.microsoft.com/office/drawing/2014/main" id="{2EF18725-08E1-4C94-8FEE-EABEC9EA07B0}"/>
              </a:ext>
            </a:extLst>
          </p:cNvPr>
          <p:cNvSpPr txBox="1"/>
          <p:nvPr/>
        </p:nvSpPr>
        <p:spPr>
          <a:xfrm>
            <a:off x="569935" y="1467633"/>
            <a:ext cx="102483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404040"/>
                </a:solidFill>
                <a:cs typeface="Arial"/>
              </a:rPr>
              <a:t>•</a:t>
            </a:r>
            <a:r>
              <a:rPr lang="en-US" dirty="0" err="1">
                <a:solidFill>
                  <a:srgbClr val="404040"/>
                </a:solidFill>
                <a:cs typeface="Arial"/>
              </a:rPr>
              <a:t>l’apprenant</a:t>
            </a:r>
            <a:r>
              <a:rPr lang="en-US" dirty="0">
                <a:solidFill>
                  <a:srgbClr val="404040"/>
                </a:solidFill>
                <a:cs typeface="Arial"/>
              </a:rPr>
              <a:t> commence par observer un ensemble </a:t>
            </a:r>
            <a:r>
              <a:rPr lang="en-US" dirty="0" err="1">
                <a:solidFill>
                  <a:srgbClr val="404040"/>
                </a:solidFill>
                <a:cs typeface="Arial"/>
              </a:rPr>
              <a:t>d’utilisateurs</a:t>
            </a:r>
            <a:r>
              <a:rPr lang="en-US" dirty="0">
                <a:solidFill>
                  <a:srgbClr val="404040"/>
                </a:solidFill>
                <a:cs typeface="Arial"/>
              </a:rPr>
              <a:t> et </a:t>
            </a:r>
            <a:r>
              <a:rPr lang="en-US" dirty="0" err="1">
                <a:solidFill>
                  <a:srgbClr val="404040"/>
                </a:solidFill>
                <a:cs typeface="Arial"/>
              </a:rPr>
              <a:t>une</a:t>
            </a:r>
            <a:r>
              <a:rPr lang="en-US" dirty="0">
                <a:solidFill>
                  <a:srgbClr val="404040"/>
                </a:solidFill>
                <a:cs typeface="Arial"/>
              </a:rPr>
              <a:t> </a:t>
            </a:r>
            <a:r>
              <a:rPr lang="en-US" dirty="0" err="1">
                <a:solidFill>
                  <a:srgbClr val="404040"/>
                </a:solidFill>
                <a:cs typeface="Arial"/>
              </a:rPr>
              <a:t>liste</a:t>
            </a:r>
            <a:r>
              <a:rPr lang="en-US" dirty="0">
                <a:solidFill>
                  <a:srgbClr val="404040"/>
                </a:solidFill>
                <a:cs typeface="Arial"/>
              </a:rPr>
              <a:t> de films </a:t>
            </a:r>
            <a:r>
              <a:rPr lang="en-US" dirty="0">
                <a:cs typeface="Arial"/>
              </a:rPr>
              <a:t>​</a:t>
            </a:r>
            <a:endParaRPr lang="en-US" dirty="0"/>
          </a:p>
          <a:p>
            <a:pPr>
              <a:buChar char="•"/>
            </a:pPr>
            <a:r>
              <a:rPr lang="en-US" dirty="0" err="1">
                <a:solidFill>
                  <a:srgbClr val="404040"/>
                </a:solidFill>
                <a:cs typeface="Arial"/>
              </a:rPr>
              <a:t>chaque</a:t>
            </a:r>
            <a:r>
              <a:rPr lang="en-US" dirty="0">
                <a:solidFill>
                  <a:srgbClr val="404040"/>
                </a:solidFill>
                <a:cs typeface="Arial"/>
              </a:rPr>
              <a:t> </a:t>
            </a:r>
            <a:r>
              <a:rPr lang="en-US" dirty="0" err="1">
                <a:solidFill>
                  <a:srgbClr val="404040"/>
                </a:solidFill>
                <a:cs typeface="Arial"/>
              </a:rPr>
              <a:t>utilisateur</a:t>
            </a:r>
            <a:r>
              <a:rPr lang="en-US" dirty="0">
                <a:solidFill>
                  <a:srgbClr val="404040"/>
                </a:solidFill>
                <a:cs typeface="Arial"/>
              </a:rPr>
              <a:t> </a:t>
            </a:r>
            <a:r>
              <a:rPr lang="en-US" dirty="0" err="1">
                <a:solidFill>
                  <a:srgbClr val="404040"/>
                </a:solidFill>
                <a:cs typeface="Arial"/>
              </a:rPr>
              <a:t>ordonnant</a:t>
            </a:r>
            <a:r>
              <a:rPr lang="en-US" dirty="0">
                <a:solidFill>
                  <a:srgbClr val="404040"/>
                </a:solidFill>
                <a:cs typeface="Arial"/>
              </a:rPr>
              <a:t> les films par </a:t>
            </a:r>
            <a:r>
              <a:rPr lang="en-US" dirty="0" err="1">
                <a:solidFill>
                  <a:srgbClr val="404040"/>
                </a:solidFill>
                <a:cs typeface="Arial"/>
              </a:rPr>
              <a:t>ordre</a:t>
            </a:r>
            <a:r>
              <a:rPr lang="en-US" dirty="0">
                <a:solidFill>
                  <a:srgbClr val="404040"/>
                </a:solidFill>
                <a:cs typeface="Arial"/>
              </a:rPr>
              <a:t> </a:t>
            </a:r>
            <a:r>
              <a:rPr lang="en-US" dirty="0" err="1">
                <a:solidFill>
                  <a:srgbClr val="404040"/>
                </a:solidFill>
                <a:cs typeface="Arial"/>
              </a:rPr>
              <a:t>décroissant</a:t>
            </a:r>
            <a:r>
              <a:rPr lang="en-US" dirty="0">
                <a:solidFill>
                  <a:srgbClr val="404040"/>
                </a:solidFill>
                <a:cs typeface="Arial"/>
              </a:rPr>
              <a:t> de </a:t>
            </a:r>
            <a:r>
              <a:rPr lang="en-US" dirty="0" err="1">
                <a:solidFill>
                  <a:srgbClr val="404040"/>
                </a:solidFill>
                <a:cs typeface="Arial"/>
              </a:rPr>
              <a:t>préférence</a:t>
            </a:r>
            <a:endParaRPr lang="en-US" dirty="0">
              <a:solidFill>
                <a:srgbClr val="404040"/>
              </a:solidFill>
              <a:cs typeface="Arial"/>
            </a:endParaRPr>
          </a:p>
        </p:txBody>
      </p:sp>
    </p:spTree>
    <p:extLst>
      <p:ext uri="{BB962C8B-B14F-4D97-AF65-F5344CB8AC3E}">
        <p14:creationId xmlns:p14="http://schemas.microsoft.com/office/powerpoint/2010/main" val="1219650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F632D-F927-4B1E-A166-15CD56560C45}"/>
              </a:ext>
            </a:extLst>
          </p:cNvPr>
          <p:cNvSpPr>
            <a:spLocks noGrp="1"/>
          </p:cNvSpPr>
          <p:nvPr>
            <p:ph type="title"/>
          </p:nvPr>
        </p:nvSpPr>
        <p:spPr/>
        <p:txBody>
          <a:bodyPr/>
          <a:lstStyle/>
          <a:p>
            <a:endParaRPr lang="en-US"/>
          </a:p>
        </p:txBody>
      </p:sp>
      <p:pic>
        <p:nvPicPr>
          <p:cNvPr id="4" name="Picture 4" descr="Timeline&#10;&#10;Description automatically generated">
            <a:extLst>
              <a:ext uri="{FF2B5EF4-FFF2-40B4-BE49-F238E27FC236}">
                <a16:creationId xmlns:a16="http://schemas.microsoft.com/office/drawing/2014/main" id="{5F312E24-227D-4549-AFF3-210CBF87DD98}"/>
              </a:ext>
            </a:extLst>
          </p:cNvPr>
          <p:cNvPicPr>
            <a:picLocks noGrp="1" noChangeAspect="1"/>
          </p:cNvPicPr>
          <p:nvPr>
            <p:ph idx="1"/>
          </p:nvPr>
        </p:nvPicPr>
        <p:blipFill>
          <a:blip r:embed="rId2"/>
          <a:stretch>
            <a:fillRect/>
          </a:stretch>
        </p:blipFill>
        <p:spPr>
          <a:xfrm>
            <a:off x="-1750" y="4175"/>
            <a:ext cx="11894828" cy="6856937"/>
          </a:xfrm>
        </p:spPr>
      </p:pic>
      <p:sp>
        <p:nvSpPr>
          <p:cNvPr id="5" name="TextBox 4">
            <a:extLst>
              <a:ext uri="{FF2B5EF4-FFF2-40B4-BE49-F238E27FC236}">
                <a16:creationId xmlns:a16="http://schemas.microsoft.com/office/drawing/2014/main" id="{AE94C39C-D6AF-4747-9689-4BB45D0ED15A}"/>
              </a:ext>
            </a:extLst>
          </p:cNvPr>
          <p:cNvSpPr txBox="1"/>
          <p:nvPr/>
        </p:nvSpPr>
        <p:spPr>
          <a:xfrm>
            <a:off x="152400" y="-35490"/>
            <a:ext cx="108851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l’apprenant cherche à ordonner les préférences en terme de film d’un nouvel utilisateur</a:t>
            </a:r>
          </a:p>
        </p:txBody>
      </p:sp>
      <p:sp>
        <p:nvSpPr>
          <p:cNvPr id="10" name="TextBox 9">
            <a:extLst>
              <a:ext uri="{FF2B5EF4-FFF2-40B4-BE49-F238E27FC236}">
                <a16:creationId xmlns:a16="http://schemas.microsoft.com/office/drawing/2014/main" id="{BF3BDFDE-1C1A-459C-BE16-5B5628A4DE10}"/>
              </a:ext>
            </a:extLst>
          </p:cNvPr>
          <p:cNvSpPr txBox="1"/>
          <p:nvPr/>
        </p:nvSpPr>
        <p:spPr>
          <a:xfrm>
            <a:off x="402921" y="5068866"/>
            <a:ext cx="1158448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baseline="30000" dirty="0" err="1">
                <a:solidFill>
                  <a:srgbClr val="006FC0"/>
                </a:solidFill>
                <a:latin typeface="Wingdings"/>
              </a:rPr>
              <a:t>à</a:t>
            </a:r>
            <a:r>
              <a:rPr lang="en-US" sz="2400" b="1" dirty="0" err="1">
                <a:solidFill>
                  <a:srgbClr val="006FC0"/>
                </a:solidFill>
              </a:rPr>
              <a:t>la</a:t>
            </a:r>
            <a:r>
              <a:rPr lang="en-US" sz="2400" b="1" dirty="0">
                <a:solidFill>
                  <a:srgbClr val="006FC0"/>
                </a:solidFill>
              </a:rPr>
              <a:t> performance de </a:t>
            </a:r>
            <a:r>
              <a:rPr lang="en-US" sz="2400" b="1" dirty="0" err="1">
                <a:solidFill>
                  <a:srgbClr val="006FC0"/>
                </a:solidFill>
              </a:rPr>
              <a:t>l’apprenant</a:t>
            </a:r>
            <a:r>
              <a:rPr lang="en-US" sz="2400" b="1" dirty="0">
                <a:solidFill>
                  <a:srgbClr val="006FC0"/>
                </a:solidFill>
              </a:rPr>
              <a:t> </a:t>
            </a:r>
            <a:r>
              <a:rPr lang="en-US" sz="2400" b="1" dirty="0" err="1">
                <a:solidFill>
                  <a:srgbClr val="006FC0"/>
                </a:solidFill>
              </a:rPr>
              <a:t>est</a:t>
            </a:r>
            <a:r>
              <a:rPr lang="en-US" sz="2400" b="1" dirty="0">
                <a:solidFill>
                  <a:srgbClr val="006FC0"/>
                </a:solidFill>
              </a:rPr>
              <a:t> </a:t>
            </a:r>
            <a:r>
              <a:rPr lang="en-US" sz="2400" b="1" dirty="0" err="1">
                <a:solidFill>
                  <a:srgbClr val="006FC0"/>
                </a:solidFill>
              </a:rPr>
              <a:t>mesurée</a:t>
            </a:r>
            <a:r>
              <a:rPr lang="en-US" sz="2400" b="1" dirty="0">
                <a:solidFill>
                  <a:srgbClr val="006FC0"/>
                </a:solidFill>
              </a:rPr>
              <a:t> par </a:t>
            </a:r>
            <a:r>
              <a:rPr lang="en-US" sz="2400" b="1" dirty="0" err="1">
                <a:solidFill>
                  <a:srgbClr val="006FC0"/>
                </a:solidFill>
              </a:rPr>
              <a:t>sa</a:t>
            </a:r>
            <a:r>
              <a:rPr lang="en-US" sz="2400" b="1" dirty="0">
                <a:solidFill>
                  <a:srgbClr val="006FC0"/>
                </a:solidFill>
              </a:rPr>
              <a:t> </a:t>
            </a:r>
            <a:r>
              <a:rPr lang="en-US" sz="2400" b="1" dirty="0" err="1">
                <a:solidFill>
                  <a:srgbClr val="006FC0"/>
                </a:solidFill>
              </a:rPr>
              <a:t>capacité</a:t>
            </a:r>
            <a:endParaRPr lang="en-US" sz="2400" b="1" dirty="0">
              <a:solidFill>
                <a:srgbClr val="006FC0"/>
              </a:solidFill>
            </a:endParaRPr>
          </a:p>
          <a:p>
            <a:r>
              <a:rPr lang="en-US" sz="2400" b="1" dirty="0" err="1">
                <a:solidFill>
                  <a:srgbClr val="006FC0"/>
                </a:solidFill>
              </a:rPr>
              <a:t>ordonner</a:t>
            </a:r>
            <a:r>
              <a:rPr lang="en-US" sz="2400" b="1" dirty="0">
                <a:solidFill>
                  <a:srgbClr val="006FC0"/>
                </a:solidFill>
              </a:rPr>
              <a:t> </a:t>
            </a:r>
            <a:r>
              <a:rPr lang="en-US" sz="2400" b="1" dirty="0" err="1">
                <a:solidFill>
                  <a:srgbClr val="006FC0"/>
                </a:solidFill>
              </a:rPr>
              <a:t>correctement</a:t>
            </a:r>
            <a:r>
              <a:rPr lang="en-US" sz="2400" b="1" dirty="0">
                <a:solidFill>
                  <a:srgbClr val="006FC0"/>
                </a:solidFill>
              </a:rPr>
              <a:t> de nouveaux films </a:t>
            </a:r>
            <a:r>
              <a:rPr lang="en-US" sz="2400" b="1" dirty="0" err="1">
                <a:solidFill>
                  <a:srgbClr val="006FC0"/>
                </a:solidFill>
              </a:rPr>
              <a:t>selon</a:t>
            </a:r>
            <a:r>
              <a:rPr lang="en-US" sz="2400" b="1" dirty="0">
                <a:solidFill>
                  <a:srgbClr val="006FC0"/>
                </a:solidFill>
              </a:rPr>
              <a:t> le </a:t>
            </a:r>
            <a:r>
              <a:rPr lang="en-US" sz="2400" b="1" dirty="0" err="1">
                <a:solidFill>
                  <a:srgbClr val="006FC0"/>
                </a:solidFill>
              </a:rPr>
              <a:t>profil</a:t>
            </a:r>
            <a:r>
              <a:rPr lang="en-US" sz="2400" b="1" dirty="0">
                <a:solidFill>
                  <a:srgbClr val="006FC0"/>
                </a:solidFill>
              </a:rPr>
              <a:t> </a:t>
            </a:r>
            <a:r>
              <a:rPr lang="en-US" sz="2400" b="1" dirty="0" err="1">
                <a:solidFill>
                  <a:srgbClr val="006FC0"/>
                </a:solidFill>
              </a:rPr>
              <a:t>utilisateur</a:t>
            </a:r>
            <a:r>
              <a:rPr lang="en-US" sz="2400" b="1" dirty="0">
                <a:solidFill>
                  <a:srgbClr val="006FC0"/>
                </a:solidFill>
              </a:rPr>
              <a:t>.</a:t>
            </a:r>
          </a:p>
        </p:txBody>
      </p:sp>
    </p:spTree>
    <p:extLst>
      <p:ext uri="{BB962C8B-B14F-4D97-AF65-F5344CB8AC3E}">
        <p14:creationId xmlns:p14="http://schemas.microsoft.com/office/powerpoint/2010/main" val="1061069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F1714-1C11-4F92-AEF3-56296F4F4C3A}"/>
              </a:ext>
            </a:extLst>
          </p:cNvPr>
          <p:cNvSpPr>
            <a:spLocks noGrp="1"/>
          </p:cNvSpPr>
          <p:nvPr>
            <p:ph type="title"/>
          </p:nvPr>
        </p:nvSpPr>
        <p:spPr/>
        <p:txBody>
          <a:bodyPr/>
          <a:lstStyle/>
          <a:p>
            <a:r>
              <a:rPr lang="en-US" dirty="0"/>
              <a:t>L</a:t>
            </a:r>
            <a:r>
              <a:rPr lang="en-US" dirty="0">
                <a:ea typeface="+mj-lt"/>
                <a:cs typeface="+mj-lt"/>
              </a:rPr>
              <a:t>es </a:t>
            </a:r>
            <a:r>
              <a:rPr lang="en-US" dirty="0" err="1">
                <a:ea typeface="+mj-lt"/>
                <a:cs typeface="+mj-lt"/>
              </a:rPr>
              <a:t>composantes</a:t>
            </a:r>
            <a:r>
              <a:rPr lang="en-US" dirty="0">
                <a:ea typeface="+mj-lt"/>
                <a:cs typeface="+mj-lt"/>
              </a:rPr>
              <a:t> de </a:t>
            </a:r>
            <a:r>
              <a:rPr lang="en-US" dirty="0" err="1">
                <a:ea typeface="+mj-lt"/>
                <a:cs typeface="+mj-lt"/>
              </a:rPr>
              <a:t>l’apprentissage</a:t>
            </a:r>
            <a:r>
              <a:rPr lang="en-US" dirty="0">
                <a:ea typeface="+mj-lt"/>
                <a:cs typeface="+mj-lt"/>
              </a:rPr>
              <a:t> </a:t>
            </a:r>
            <a:endParaRPr lang="en-US"/>
          </a:p>
        </p:txBody>
      </p:sp>
      <p:sp>
        <p:nvSpPr>
          <p:cNvPr id="3" name="Content Placeholder 2">
            <a:extLst>
              <a:ext uri="{FF2B5EF4-FFF2-40B4-BE49-F238E27FC236}">
                <a16:creationId xmlns:a16="http://schemas.microsoft.com/office/drawing/2014/main" id="{030D3CED-E6F8-4BA5-9740-A4B8F35A7F2A}"/>
              </a:ext>
            </a:extLst>
          </p:cNvPr>
          <p:cNvSpPr>
            <a:spLocks noGrp="1"/>
          </p:cNvSpPr>
          <p:nvPr>
            <p:ph idx="1"/>
          </p:nvPr>
        </p:nvSpPr>
        <p:spPr>
          <a:xfrm>
            <a:off x="2589212" y="2133600"/>
            <a:ext cx="9604331" cy="3777622"/>
          </a:xfrm>
        </p:spPr>
        <p:txBody>
          <a:bodyPr vert="horz" lIns="91440" tIns="45720" rIns="91440" bIns="45720" rtlCol="0" anchor="t">
            <a:normAutofit/>
          </a:bodyPr>
          <a:lstStyle/>
          <a:p>
            <a:r>
              <a:rPr lang="en-US" b="1" dirty="0">
                <a:ea typeface="+mn-lt"/>
                <a:cs typeface="+mn-lt"/>
              </a:rPr>
              <a:t>La </a:t>
            </a:r>
            <a:r>
              <a:rPr lang="en-US" b="1" dirty="0" err="1">
                <a:ea typeface="+mn-lt"/>
                <a:cs typeface="+mn-lt"/>
              </a:rPr>
              <a:t>tâche</a:t>
            </a:r>
            <a:r>
              <a:rPr lang="en-US" b="1" dirty="0">
                <a:ea typeface="+mn-lt"/>
                <a:cs typeface="+mn-lt"/>
              </a:rPr>
              <a:t> à </a:t>
            </a:r>
            <a:r>
              <a:rPr lang="en-US" b="1" dirty="0" err="1">
                <a:ea typeface="+mn-lt"/>
                <a:cs typeface="+mn-lt"/>
              </a:rPr>
              <a:t>résoudre</a:t>
            </a:r>
            <a:r>
              <a:rPr lang="en-US" b="1" dirty="0">
                <a:ea typeface="+mn-lt"/>
                <a:cs typeface="+mn-lt"/>
              </a:rPr>
              <a:t> </a:t>
            </a:r>
            <a:r>
              <a:rPr lang="en-US" dirty="0">
                <a:ea typeface="+mn-lt"/>
                <a:cs typeface="+mn-lt"/>
              </a:rPr>
              <a:t>(classifier des champignons, </a:t>
            </a:r>
            <a:r>
              <a:rPr lang="en-US" dirty="0" err="1">
                <a:ea typeface="+mn-lt"/>
                <a:cs typeface="+mn-lt"/>
              </a:rPr>
              <a:t>ordonner</a:t>
            </a:r>
            <a:r>
              <a:rPr lang="en-US" b="1" dirty="0">
                <a:ea typeface="+mn-lt"/>
                <a:cs typeface="+mn-lt"/>
              </a:rPr>
              <a:t> </a:t>
            </a:r>
            <a:r>
              <a:rPr lang="en-US" dirty="0">
                <a:ea typeface="+mn-lt"/>
                <a:cs typeface="+mn-lt"/>
              </a:rPr>
              <a:t>des films, etc.)</a:t>
            </a:r>
          </a:p>
          <a:p>
            <a:r>
              <a:rPr lang="en-US" b="1" dirty="0">
                <a:ea typeface="+mn-lt"/>
                <a:cs typeface="+mn-lt"/>
              </a:rPr>
              <a:t>Les </a:t>
            </a:r>
            <a:r>
              <a:rPr lang="en-US" b="1" dirty="0" err="1">
                <a:ea typeface="+mn-lt"/>
                <a:cs typeface="+mn-lt"/>
              </a:rPr>
              <a:t>exemples</a:t>
            </a:r>
            <a:r>
              <a:rPr lang="en-US" b="1" dirty="0">
                <a:ea typeface="+mn-lt"/>
                <a:cs typeface="+mn-lt"/>
              </a:rPr>
              <a:t> de la </a:t>
            </a:r>
            <a:r>
              <a:rPr lang="en-US" b="1" dirty="0" err="1">
                <a:ea typeface="+mn-lt"/>
                <a:cs typeface="+mn-lt"/>
              </a:rPr>
              <a:t>tâche</a:t>
            </a:r>
            <a:r>
              <a:rPr lang="en-US" b="1" dirty="0">
                <a:ea typeface="+mn-lt"/>
                <a:cs typeface="+mn-lt"/>
              </a:rPr>
              <a:t> </a:t>
            </a:r>
            <a:r>
              <a:rPr lang="en-US" dirty="0">
                <a:ea typeface="+mn-lt"/>
                <a:cs typeface="+mn-lt"/>
              </a:rPr>
              <a:t>(champignons </a:t>
            </a:r>
            <a:r>
              <a:rPr lang="en-US" dirty="0" err="1">
                <a:ea typeface="+mn-lt"/>
                <a:cs typeface="+mn-lt"/>
              </a:rPr>
              <a:t>classés</a:t>
            </a:r>
            <a:r>
              <a:rPr lang="en-US" dirty="0">
                <a:ea typeface="+mn-lt"/>
                <a:cs typeface="+mn-lt"/>
              </a:rPr>
              <a:t>, films</a:t>
            </a:r>
            <a:r>
              <a:rPr lang="en-US" b="1" dirty="0">
                <a:ea typeface="+mn-lt"/>
                <a:cs typeface="+mn-lt"/>
              </a:rPr>
              <a:t> </a:t>
            </a:r>
            <a:r>
              <a:rPr lang="en-US" dirty="0" err="1">
                <a:ea typeface="+mn-lt"/>
                <a:cs typeface="+mn-lt"/>
              </a:rPr>
              <a:t>ordonnés</a:t>
            </a:r>
            <a:r>
              <a:rPr lang="en-US" dirty="0">
                <a:ea typeface="+mn-lt"/>
                <a:cs typeface="+mn-lt"/>
              </a:rPr>
              <a:t> </a:t>
            </a:r>
            <a:r>
              <a:rPr lang="en-US" dirty="0" err="1">
                <a:ea typeface="+mn-lt"/>
                <a:cs typeface="+mn-lt"/>
              </a:rPr>
              <a:t>selon</a:t>
            </a:r>
            <a:r>
              <a:rPr lang="en-US" dirty="0">
                <a:ea typeface="+mn-lt"/>
                <a:cs typeface="+mn-lt"/>
              </a:rPr>
              <a:t> </a:t>
            </a:r>
            <a:r>
              <a:rPr lang="en-US" dirty="0" err="1">
                <a:ea typeface="+mn-lt"/>
                <a:cs typeface="+mn-lt"/>
              </a:rPr>
              <a:t>utilisateur</a:t>
            </a:r>
            <a:r>
              <a:rPr lang="en-US" dirty="0">
                <a:ea typeface="+mn-lt"/>
                <a:cs typeface="+mn-lt"/>
              </a:rPr>
              <a:t>, etc.)</a:t>
            </a:r>
          </a:p>
          <a:p>
            <a:r>
              <a:rPr lang="en-US" b="1" dirty="0">
                <a:ea typeface="+mn-lt"/>
                <a:cs typeface="+mn-lt"/>
              </a:rPr>
              <a:t>La </a:t>
            </a:r>
            <a:r>
              <a:rPr lang="en-US" b="1" dirty="0" err="1">
                <a:ea typeface="+mn-lt"/>
                <a:cs typeface="+mn-lt"/>
              </a:rPr>
              <a:t>mesure</a:t>
            </a:r>
            <a:r>
              <a:rPr lang="en-US" b="1" dirty="0">
                <a:ea typeface="+mn-lt"/>
                <a:cs typeface="+mn-lt"/>
              </a:rPr>
              <a:t> de performance </a:t>
            </a:r>
            <a:r>
              <a:rPr lang="en-US" dirty="0">
                <a:ea typeface="+mn-lt"/>
                <a:cs typeface="+mn-lt"/>
              </a:rPr>
              <a:t>(</a:t>
            </a:r>
            <a:r>
              <a:rPr lang="en-US" dirty="0" err="1">
                <a:ea typeface="+mn-lt"/>
                <a:cs typeface="+mn-lt"/>
              </a:rPr>
              <a:t>nombre</a:t>
            </a:r>
            <a:r>
              <a:rPr lang="en-US" dirty="0">
                <a:ea typeface="+mn-lt"/>
                <a:cs typeface="+mn-lt"/>
              </a:rPr>
              <a:t> </a:t>
            </a:r>
            <a:r>
              <a:rPr lang="en-US" dirty="0" err="1">
                <a:ea typeface="+mn-lt"/>
                <a:cs typeface="+mn-lt"/>
              </a:rPr>
              <a:t>d’erreurs</a:t>
            </a:r>
            <a:r>
              <a:rPr lang="en-US" dirty="0">
                <a:ea typeface="+mn-lt"/>
                <a:cs typeface="+mn-lt"/>
              </a:rPr>
              <a:t>, distance entre</a:t>
            </a:r>
            <a:r>
              <a:rPr lang="en-US" b="1" dirty="0">
                <a:ea typeface="+mn-lt"/>
                <a:cs typeface="+mn-lt"/>
              </a:rPr>
              <a:t> </a:t>
            </a:r>
            <a:r>
              <a:rPr lang="en-US" dirty="0" err="1">
                <a:ea typeface="+mn-lt"/>
                <a:cs typeface="+mn-lt"/>
              </a:rPr>
              <a:t>ordres</a:t>
            </a:r>
            <a:r>
              <a:rPr lang="en-US" dirty="0">
                <a:ea typeface="+mn-lt"/>
                <a:cs typeface="+mn-lt"/>
              </a:rPr>
              <a:t>, etc.)</a:t>
            </a:r>
            <a:endParaRPr lang="en-US" dirty="0"/>
          </a:p>
          <a:p>
            <a:endParaRPr lang="en-US" dirty="0"/>
          </a:p>
        </p:txBody>
      </p:sp>
    </p:spTree>
    <p:extLst>
      <p:ext uri="{BB962C8B-B14F-4D97-AF65-F5344CB8AC3E}">
        <p14:creationId xmlns:p14="http://schemas.microsoft.com/office/powerpoint/2010/main" val="728691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E554-ED0C-4A67-9753-0E7D7EFB9AAF}"/>
              </a:ext>
            </a:extLst>
          </p:cNvPr>
          <p:cNvSpPr>
            <a:spLocks noGrp="1"/>
          </p:cNvSpPr>
          <p:nvPr>
            <p:ph type="title"/>
          </p:nvPr>
        </p:nvSpPr>
        <p:spPr/>
        <p:txBody>
          <a:bodyPr/>
          <a:lstStyle/>
          <a:p>
            <a:r>
              <a:rPr lang="en-US" dirty="0" err="1">
                <a:ea typeface="+mj-lt"/>
                <a:cs typeface="+mj-lt"/>
              </a:rPr>
              <a:t>Apprentissage</a:t>
            </a:r>
            <a:r>
              <a:rPr lang="en-US" dirty="0">
                <a:ea typeface="+mj-lt"/>
                <a:cs typeface="+mj-lt"/>
              </a:rPr>
              <a:t> </a:t>
            </a:r>
            <a:r>
              <a:rPr lang="en-US" dirty="0" err="1">
                <a:ea typeface="+mj-lt"/>
                <a:cs typeface="+mj-lt"/>
              </a:rPr>
              <a:t>automatique</a:t>
            </a:r>
            <a:r>
              <a:rPr lang="en-US" dirty="0">
                <a:ea typeface="+mj-lt"/>
                <a:cs typeface="+mj-lt"/>
              </a:rPr>
              <a:t> </a:t>
            </a:r>
            <a:endParaRPr lang="en-US"/>
          </a:p>
        </p:txBody>
      </p:sp>
      <p:sp>
        <p:nvSpPr>
          <p:cNvPr id="3" name="Content Placeholder 2">
            <a:extLst>
              <a:ext uri="{FF2B5EF4-FFF2-40B4-BE49-F238E27FC236}">
                <a16:creationId xmlns:a16="http://schemas.microsoft.com/office/drawing/2014/main" id="{BC7B49EA-0E1B-4F35-8F6E-0D599E1FD067}"/>
              </a:ext>
            </a:extLst>
          </p:cNvPr>
          <p:cNvSpPr>
            <a:spLocks noGrp="1"/>
          </p:cNvSpPr>
          <p:nvPr>
            <p:ph idx="1"/>
          </p:nvPr>
        </p:nvSpPr>
        <p:spPr/>
        <p:txBody>
          <a:bodyPr vert="horz" lIns="91440" tIns="45720" rIns="91440" bIns="45720" rtlCol="0" anchor="t">
            <a:normAutofit/>
          </a:bodyPr>
          <a:lstStyle/>
          <a:p>
            <a:r>
              <a:rPr lang="en-US" dirty="0" err="1">
                <a:ea typeface="+mn-lt"/>
                <a:cs typeface="+mn-lt"/>
              </a:rPr>
              <a:t>Apprentissage</a:t>
            </a:r>
            <a:r>
              <a:rPr lang="en-US" dirty="0">
                <a:ea typeface="+mn-lt"/>
                <a:cs typeface="+mn-lt"/>
              </a:rPr>
              <a:t> </a:t>
            </a:r>
            <a:r>
              <a:rPr lang="en-US" dirty="0" err="1">
                <a:ea typeface="+mn-lt"/>
                <a:cs typeface="+mn-lt"/>
              </a:rPr>
              <a:t>automatique</a:t>
            </a:r>
            <a:r>
              <a:rPr lang="en-US" dirty="0">
                <a:ea typeface="+mn-lt"/>
                <a:cs typeface="+mn-lt"/>
              </a:rPr>
              <a:t> = </a:t>
            </a:r>
            <a:r>
              <a:rPr lang="en-US" dirty="0" err="1">
                <a:ea typeface="+mn-lt"/>
                <a:cs typeface="+mn-lt"/>
              </a:rPr>
              <a:t>Apprentissage</a:t>
            </a:r>
            <a:r>
              <a:rPr lang="en-US" dirty="0">
                <a:ea typeface="+mn-lt"/>
                <a:cs typeface="+mn-lt"/>
              </a:rPr>
              <a:t> </a:t>
            </a:r>
            <a:r>
              <a:rPr lang="en-US" dirty="0" err="1">
                <a:ea typeface="+mn-lt"/>
                <a:cs typeface="+mn-lt"/>
              </a:rPr>
              <a:t>artificiel</a:t>
            </a:r>
            <a:r>
              <a:rPr lang="en-US" dirty="0">
                <a:ea typeface="+mn-lt"/>
                <a:cs typeface="+mn-lt"/>
              </a:rPr>
              <a:t> = Machine learning </a:t>
            </a:r>
            <a:endParaRPr lang="en-US">
              <a:ea typeface="+mn-lt"/>
              <a:cs typeface="+mn-lt"/>
            </a:endParaRPr>
          </a:p>
          <a:p>
            <a:pPr algn="just"/>
            <a:r>
              <a:rPr lang="en-US" b="1" dirty="0">
                <a:ea typeface="+mn-lt"/>
                <a:cs typeface="+mn-lt"/>
              </a:rPr>
              <a:t>Wikipedia: </a:t>
            </a:r>
            <a:r>
              <a:rPr lang="en-US" dirty="0">
                <a:ea typeface="+mn-lt"/>
                <a:cs typeface="+mn-lt"/>
              </a:rPr>
              <a:t>« </a:t>
            </a:r>
            <a:r>
              <a:rPr lang="en-US" dirty="0" err="1">
                <a:ea typeface="+mn-lt"/>
                <a:cs typeface="+mn-lt"/>
              </a:rPr>
              <a:t>L'apprentissage</a:t>
            </a:r>
            <a:r>
              <a:rPr lang="en-US" dirty="0">
                <a:ea typeface="+mn-lt"/>
                <a:cs typeface="+mn-lt"/>
              </a:rPr>
              <a:t> </a:t>
            </a:r>
            <a:r>
              <a:rPr lang="en-US" dirty="0" err="1">
                <a:ea typeface="+mn-lt"/>
                <a:cs typeface="+mn-lt"/>
              </a:rPr>
              <a:t>automatique</a:t>
            </a:r>
            <a:r>
              <a:rPr lang="en-US" dirty="0">
                <a:ea typeface="+mn-lt"/>
                <a:cs typeface="+mn-lt"/>
              </a:rPr>
              <a:t> fait </a:t>
            </a:r>
            <a:r>
              <a:rPr lang="en-US" dirty="0" err="1">
                <a:ea typeface="+mn-lt"/>
                <a:cs typeface="+mn-lt"/>
              </a:rPr>
              <a:t>référence</a:t>
            </a:r>
            <a:r>
              <a:rPr lang="en-US" dirty="0">
                <a:ea typeface="+mn-lt"/>
                <a:cs typeface="+mn-lt"/>
              </a:rPr>
              <a:t> au</a:t>
            </a:r>
            <a:r>
              <a:rPr lang="en-US" b="1" dirty="0">
                <a:ea typeface="+mn-lt"/>
                <a:cs typeface="+mn-lt"/>
              </a:rPr>
              <a:t> </a:t>
            </a:r>
            <a:r>
              <a:rPr lang="en-US" b="1" dirty="0" err="1">
                <a:ea typeface="+mn-lt"/>
                <a:cs typeface="+mn-lt"/>
              </a:rPr>
              <a:t>développement</a:t>
            </a:r>
            <a:r>
              <a:rPr lang="en-US" dirty="0">
                <a:ea typeface="+mn-lt"/>
                <a:cs typeface="+mn-lt"/>
              </a:rPr>
              <a:t>, à</a:t>
            </a:r>
            <a:r>
              <a:rPr lang="en-US" b="1" dirty="0">
                <a:ea typeface="+mn-lt"/>
                <a:cs typeface="+mn-lt"/>
              </a:rPr>
              <a:t> </a:t>
            </a:r>
            <a:r>
              <a:rPr lang="en-US" dirty="0" err="1">
                <a:ea typeface="+mn-lt"/>
                <a:cs typeface="+mn-lt"/>
              </a:rPr>
              <a:t>l'</a:t>
            </a:r>
            <a:r>
              <a:rPr lang="en-US" b="1" dirty="0" err="1">
                <a:ea typeface="+mn-lt"/>
                <a:cs typeface="+mn-lt"/>
              </a:rPr>
              <a:t>analyse</a:t>
            </a:r>
            <a:r>
              <a:rPr lang="en-US" b="1" dirty="0">
                <a:ea typeface="+mn-lt"/>
                <a:cs typeface="+mn-lt"/>
              </a:rPr>
              <a:t> </a:t>
            </a:r>
            <a:r>
              <a:rPr lang="en-US" dirty="0">
                <a:ea typeface="+mn-lt"/>
                <a:cs typeface="+mn-lt"/>
              </a:rPr>
              <a:t>et à</a:t>
            </a:r>
            <a:r>
              <a:rPr lang="en-US" b="1" dirty="0">
                <a:ea typeface="+mn-lt"/>
                <a:cs typeface="+mn-lt"/>
              </a:rPr>
              <a:t> </a:t>
            </a:r>
            <a:r>
              <a:rPr lang="en-US" b="1" dirty="0" err="1">
                <a:ea typeface="+mn-lt"/>
                <a:cs typeface="+mn-lt"/>
              </a:rPr>
              <a:t>l'implémentation</a:t>
            </a:r>
            <a:r>
              <a:rPr lang="en-US" b="1" dirty="0">
                <a:ea typeface="+mn-lt"/>
                <a:cs typeface="+mn-lt"/>
              </a:rPr>
              <a:t> de </a:t>
            </a:r>
            <a:r>
              <a:rPr lang="en-US" b="1" dirty="0" err="1">
                <a:ea typeface="+mn-lt"/>
                <a:cs typeface="+mn-lt"/>
              </a:rPr>
              <a:t>méthodes</a:t>
            </a:r>
            <a:r>
              <a:rPr lang="en-US" b="1" dirty="0">
                <a:ea typeface="+mn-lt"/>
                <a:cs typeface="+mn-lt"/>
              </a:rPr>
              <a:t> </a:t>
            </a:r>
            <a:r>
              <a:rPr lang="en-US" dirty="0">
                <a:ea typeface="+mn-lt"/>
                <a:cs typeface="+mn-lt"/>
              </a:rPr>
              <a:t>qui </a:t>
            </a:r>
            <a:r>
              <a:rPr lang="en-US" dirty="0" err="1">
                <a:ea typeface="+mn-lt"/>
                <a:cs typeface="+mn-lt"/>
              </a:rPr>
              <a:t>permettent</a:t>
            </a:r>
            <a:r>
              <a:rPr lang="en-US" dirty="0">
                <a:ea typeface="+mn-lt"/>
                <a:cs typeface="+mn-lt"/>
              </a:rPr>
              <a:t> à </a:t>
            </a:r>
            <a:r>
              <a:rPr lang="en-US" dirty="0" err="1">
                <a:ea typeface="+mn-lt"/>
                <a:cs typeface="+mn-lt"/>
              </a:rPr>
              <a:t>une</a:t>
            </a:r>
            <a:r>
              <a:rPr lang="en-US" b="1" dirty="0">
                <a:ea typeface="+mn-lt"/>
                <a:cs typeface="+mn-lt"/>
              </a:rPr>
              <a:t> machine </a:t>
            </a:r>
            <a:r>
              <a:rPr lang="en-US" dirty="0">
                <a:ea typeface="+mn-lt"/>
                <a:cs typeface="+mn-lt"/>
              </a:rPr>
              <a:t>(au </a:t>
            </a:r>
            <a:r>
              <a:rPr lang="en-US" dirty="0" err="1">
                <a:ea typeface="+mn-lt"/>
                <a:cs typeface="+mn-lt"/>
              </a:rPr>
              <a:t>sens</a:t>
            </a:r>
            <a:r>
              <a:rPr lang="en-US" dirty="0">
                <a:ea typeface="+mn-lt"/>
                <a:cs typeface="+mn-lt"/>
              </a:rPr>
              <a:t> large)</a:t>
            </a:r>
            <a:r>
              <a:rPr lang="en-US" b="1" dirty="0">
                <a:ea typeface="+mn-lt"/>
                <a:cs typeface="+mn-lt"/>
              </a:rPr>
              <a:t> </a:t>
            </a:r>
            <a:r>
              <a:rPr lang="en-US" dirty="0" err="1">
                <a:ea typeface="+mn-lt"/>
                <a:cs typeface="+mn-lt"/>
              </a:rPr>
              <a:t>d'évoluer</a:t>
            </a:r>
            <a:r>
              <a:rPr lang="en-US" dirty="0">
                <a:ea typeface="+mn-lt"/>
                <a:cs typeface="+mn-lt"/>
              </a:rPr>
              <a:t> grâce à un </a:t>
            </a:r>
            <a:r>
              <a:rPr lang="en-US" b="1" dirty="0" err="1">
                <a:ea typeface="+mn-lt"/>
                <a:cs typeface="+mn-lt"/>
              </a:rPr>
              <a:t>processus</a:t>
            </a:r>
            <a:r>
              <a:rPr lang="en-US" b="1" dirty="0">
                <a:ea typeface="+mn-lt"/>
                <a:cs typeface="+mn-lt"/>
              </a:rPr>
              <a:t> </a:t>
            </a:r>
            <a:r>
              <a:rPr lang="en-US" b="1" dirty="0" err="1">
                <a:ea typeface="+mn-lt"/>
                <a:cs typeface="+mn-lt"/>
              </a:rPr>
              <a:t>d'apprentissage</a:t>
            </a:r>
            <a:r>
              <a:rPr lang="en-US" dirty="0">
                <a:ea typeface="+mn-lt"/>
                <a:cs typeface="+mn-lt"/>
              </a:rPr>
              <a:t>, et </a:t>
            </a:r>
            <a:r>
              <a:rPr lang="en-US" dirty="0" err="1">
                <a:ea typeface="+mn-lt"/>
                <a:cs typeface="+mn-lt"/>
              </a:rPr>
              <a:t>ainsi</a:t>
            </a:r>
            <a:r>
              <a:rPr lang="en-US" dirty="0">
                <a:ea typeface="+mn-lt"/>
                <a:cs typeface="+mn-lt"/>
              </a:rPr>
              <a:t> de </a:t>
            </a:r>
            <a:r>
              <a:rPr lang="en-US" dirty="0" err="1">
                <a:ea typeface="+mn-lt"/>
                <a:cs typeface="+mn-lt"/>
              </a:rPr>
              <a:t>remplir</a:t>
            </a:r>
            <a:r>
              <a:rPr lang="en-US" dirty="0">
                <a:ea typeface="+mn-lt"/>
                <a:cs typeface="+mn-lt"/>
              </a:rPr>
              <a:t> des </a:t>
            </a:r>
            <a:r>
              <a:rPr lang="en-US" dirty="0" err="1">
                <a:ea typeface="+mn-lt"/>
                <a:cs typeface="+mn-lt"/>
              </a:rPr>
              <a:t>tâches</a:t>
            </a:r>
            <a:r>
              <a:rPr lang="en-US" dirty="0">
                <a:ea typeface="+mn-lt"/>
                <a:cs typeface="+mn-lt"/>
              </a:rPr>
              <a:t> </a:t>
            </a:r>
            <a:r>
              <a:rPr lang="en-US" dirty="0" err="1">
                <a:ea typeface="+mn-lt"/>
                <a:cs typeface="+mn-lt"/>
              </a:rPr>
              <a:t>qu'il</a:t>
            </a:r>
            <a:r>
              <a:rPr lang="en-US" dirty="0">
                <a:ea typeface="+mn-lt"/>
                <a:cs typeface="+mn-lt"/>
              </a:rPr>
              <a:t> </a:t>
            </a:r>
            <a:r>
              <a:rPr lang="en-US" dirty="0" err="1">
                <a:ea typeface="+mn-lt"/>
                <a:cs typeface="+mn-lt"/>
              </a:rPr>
              <a:t>est</a:t>
            </a:r>
            <a:r>
              <a:rPr lang="en-US" dirty="0">
                <a:ea typeface="+mn-lt"/>
                <a:cs typeface="+mn-lt"/>
              </a:rPr>
              <a:t> difficile </a:t>
            </a:r>
            <a:r>
              <a:rPr lang="en-US" dirty="0" err="1">
                <a:ea typeface="+mn-lt"/>
                <a:cs typeface="+mn-lt"/>
              </a:rPr>
              <a:t>ou</a:t>
            </a:r>
            <a:r>
              <a:rPr lang="en-US" dirty="0">
                <a:ea typeface="+mn-lt"/>
                <a:cs typeface="+mn-lt"/>
              </a:rPr>
              <a:t> impossible de </a:t>
            </a:r>
            <a:r>
              <a:rPr lang="en-US" dirty="0" err="1">
                <a:ea typeface="+mn-lt"/>
                <a:cs typeface="+mn-lt"/>
              </a:rPr>
              <a:t>remplir</a:t>
            </a:r>
            <a:r>
              <a:rPr lang="en-US" dirty="0">
                <a:ea typeface="+mn-lt"/>
                <a:cs typeface="+mn-lt"/>
              </a:rPr>
              <a:t> par des </a:t>
            </a:r>
            <a:r>
              <a:rPr lang="en-US" dirty="0" err="1">
                <a:ea typeface="+mn-lt"/>
                <a:cs typeface="+mn-lt"/>
              </a:rPr>
              <a:t>moyens</a:t>
            </a:r>
            <a:r>
              <a:rPr lang="en-US" dirty="0">
                <a:ea typeface="+mn-lt"/>
                <a:cs typeface="+mn-lt"/>
              </a:rPr>
              <a:t> </a:t>
            </a:r>
            <a:r>
              <a:rPr lang="en-US" dirty="0" err="1">
                <a:ea typeface="+mn-lt"/>
                <a:cs typeface="+mn-lt"/>
              </a:rPr>
              <a:t>algorithmiques</a:t>
            </a:r>
            <a:r>
              <a:rPr lang="en-US" dirty="0">
                <a:ea typeface="+mn-lt"/>
                <a:cs typeface="+mn-lt"/>
              </a:rPr>
              <a:t>   plus                             </a:t>
            </a:r>
            <a:r>
              <a:rPr lang="en-US" dirty="0" err="1">
                <a:ea typeface="+mn-lt"/>
                <a:cs typeface="+mn-lt"/>
              </a:rPr>
              <a:t>classiques</a:t>
            </a:r>
            <a:r>
              <a:rPr lang="en-US" dirty="0">
                <a:ea typeface="+mn-lt"/>
                <a:cs typeface="+mn-lt"/>
              </a:rPr>
              <a:t>». </a:t>
            </a:r>
          </a:p>
          <a:p>
            <a:pPr algn="just"/>
            <a:r>
              <a:rPr lang="en-US" dirty="0">
                <a:ea typeface="+mn-lt"/>
                <a:cs typeface="+mn-lt"/>
              </a:rPr>
              <a:t>-&gt;Doter la machine d’un </a:t>
            </a:r>
            <a:r>
              <a:rPr lang="en-US" dirty="0" err="1">
                <a:ea typeface="+mn-lt"/>
                <a:cs typeface="+mn-lt"/>
              </a:rPr>
              <a:t>mécanisme</a:t>
            </a:r>
            <a:r>
              <a:rPr lang="en-US" dirty="0">
                <a:ea typeface="+mn-lt"/>
                <a:cs typeface="+mn-lt"/>
              </a:rPr>
              <a:t> </a:t>
            </a:r>
            <a:r>
              <a:rPr lang="en-US" dirty="0" err="1">
                <a:ea typeface="+mn-lt"/>
                <a:cs typeface="+mn-lt"/>
              </a:rPr>
              <a:t>d’apprentissage</a:t>
            </a:r>
            <a:r>
              <a:rPr lang="en-US" dirty="0">
                <a:ea typeface="+mn-lt"/>
                <a:cs typeface="+mn-lt"/>
              </a:rPr>
              <a:t> </a:t>
            </a:r>
            <a:endParaRPr lang="en-US" dirty="0"/>
          </a:p>
          <a:p>
            <a:pPr algn="just"/>
            <a:r>
              <a:rPr lang="en-US" dirty="0">
                <a:ea typeface="+mn-lt"/>
                <a:cs typeface="+mn-lt"/>
              </a:rPr>
              <a:t>-&gt;</a:t>
            </a:r>
            <a:r>
              <a:rPr lang="en-US" dirty="0" err="1">
                <a:ea typeface="+mn-lt"/>
                <a:cs typeface="+mn-lt"/>
              </a:rPr>
              <a:t>Concevoir</a:t>
            </a:r>
            <a:r>
              <a:rPr lang="en-US" dirty="0">
                <a:ea typeface="+mn-lt"/>
                <a:cs typeface="+mn-lt"/>
              </a:rPr>
              <a:t> des </a:t>
            </a:r>
            <a:r>
              <a:rPr lang="en-US" dirty="0" err="1">
                <a:ea typeface="+mn-lt"/>
                <a:cs typeface="+mn-lt"/>
              </a:rPr>
              <a:t>programmes</a:t>
            </a:r>
            <a:r>
              <a:rPr lang="en-US" dirty="0">
                <a:ea typeface="+mn-lt"/>
                <a:cs typeface="+mn-lt"/>
              </a:rPr>
              <a:t> </a:t>
            </a:r>
            <a:r>
              <a:rPr lang="en-US" dirty="0" err="1">
                <a:ea typeface="+mn-lt"/>
                <a:cs typeface="+mn-lt"/>
              </a:rPr>
              <a:t>pouvant</a:t>
            </a:r>
            <a:r>
              <a:rPr lang="en-US" dirty="0">
                <a:ea typeface="+mn-lt"/>
                <a:cs typeface="+mn-lt"/>
              </a:rPr>
              <a:t> </a:t>
            </a:r>
            <a:r>
              <a:rPr lang="en-US" dirty="0" err="1">
                <a:ea typeface="+mn-lt"/>
                <a:cs typeface="+mn-lt"/>
              </a:rPr>
              <a:t>s’améliorer</a:t>
            </a:r>
            <a:r>
              <a:rPr lang="en-US" dirty="0">
                <a:ea typeface="+mn-lt"/>
                <a:cs typeface="+mn-lt"/>
              </a:rPr>
              <a:t> </a:t>
            </a:r>
            <a:r>
              <a:rPr lang="en-US" dirty="0" err="1">
                <a:ea typeface="+mn-lt"/>
                <a:cs typeface="+mn-lt"/>
              </a:rPr>
              <a:t>automatiquement</a:t>
            </a:r>
            <a:r>
              <a:rPr lang="en-US" dirty="0">
                <a:ea typeface="+mn-lt"/>
                <a:cs typeface="+mn-lt"/>
              </a:rPr>
              <a:t> avec </a:t>
            </a:r>
            <a:r>
              <a:rPr lang="en-US" dirty="0" err="1">
                <a:ea typeface="+mn-lt"/>
                <a:cs typeface="+mn-lt"/>
              </a:rPr>
              <a:t>l'expérience</a:t>
            </a:r>
            <a:r>
              <a:rPr lang="en-US" dirty="0">
                <a:ea typeface="+mn-lt"/>
                <a:cs typeface="+mn-lt"/>
              </a:rPr>
              <a:t> </a:t>
            </a:r>
            <a:endParaRPr lang="en-US"/>
          </a:p>
        </p:txBody>
      </p:sp>
    </p:spTree>
    <p:extLst>
      <p:ext uri="{BB962C8B-B14F-4D97-AF65-F5344CB8AC3E}">
        <p14:creationId xmlns:p14="http://schemas.microsoft.com/office/powerpoint/2010/main" val="4057972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3A1E-760D-4B64-A98A-18A2EC38071C}"/>
              </a:ext>
            </a:extLst>
          </p:cNvPr>
          <p:cNvSpPr>
            <a:spLocks noGrp="1"/>
          </p:cNvSpPr>
          <p:nvPr>
            <p:ph type="title"/>
          </p:nvPr>
        </p:nvSpPr>
        <p:spPr>
          <a:xfrm>
            <a:off x="2592925" y="269206"/>
            <a:ext cx="8911687" cy="1635794"/>
          </a:xfrm>
        </p:spPr>
        <p:txBody>
          <a:bodyPr>
            <a:normAutofit fontScale="90000"/>
          </a:bodyPr>
          <a:lstStyle/>
          <a:p>
            <a:pPr algn="ctr"/>
            <a:r>
              <a:rPr lang="en-US" dirty="0">
                <a:ea typeface="+mj-lt"/>
                <a:cs typeface="+mj-lt"/>
              </a:rPr>
              <a:t>Quelle </a:t>
            </a:r>
            <a:r>
              <a:rPr lang="en-US" dirty="0" err="1">
                <a:ea typeface="+mj-lt"/>
                <a:cs typeface="+mj-lt"/>
              </a:rPr>
              <a:t>est</a:t>
            </a:r>
            <a:r>
              <a:rPr lang="en-US" dirty="0">
                <a:ea typeface="+mj-lt"/>
                <a:cs typeface="+mj-lt"/>
              </a:rPr>
              <a:t> la </a:t>
            </a:r>
            <a:r>
              <a:rPr lang="en-US" dirty="0" err="1">
                <a:ea typeface="+mj-lt"/>
                <a:cs typeface="+mj-lt"/>
              </a:rPr>
              <a:t>différence</a:t>
            </a:r>
            <a:r>
              <a:rPr lang="en-US" dirty="0">
                <a:ea typeface="+mj-lt"/>
                <a:cs typeface="+mj-lt"/>
              </a:rPr>
              <a:t> entre </a:t>
            </a:r>
            <a:r>
              <a:rPr lang="en-US" dirty="0" err="1">
                <a:ea typeface="+mj-lt"/>
                <a:cs typeface="+mj-lt"/>
              </a:rPr>
              <a:t>l’intelligence</a:t>
            </a:r>
            <a:r>
              <a:rPr lang="en-US" dirty="0">
                <a:ea typeface="+mj-lt"/>
                <a:cs typeface="+mj-lt"/>
              </a:rPr>
              <a:t> </a:t>
            </a:r>
            <a:r>
              <a:rPr lang="en-US" dirty="0" err="1">
                <a:ea typeface="+mj-lt"/>
                <a:cs typeface="+mj-lt"/>
              </a:rPr>
              <a:t>artificielle</a:t>
            </a:r>
            <a:r>
              <a:rPr lang="en-US" dirty="0">
                <a:ea typeface="+mj-lt"/>
                <a:cs typeface="+mj-lt"/>
              </a:rPr>
              <a:t> et </a:t>
            </a:r>
            <a:r>
              <a:rPr lang="en-US" dirty="0" err="1">
                <a:ea typeface="+mj-lt"/>
                <a:cs typeface="+mj-lt"/>
              </a:rPr>
              <a:t>l’apprentissage</a:t>
            </a:r>
            <a:r>
              <a:rPr lang="en-US" dirty="0">
                <a:ea typeface="+mj-lt"/>
                <a:cs typeface="+mj-lt"/>
              </a:rPr>
              <a:t> </a:t>
            </a:r>
            <a:endParaRPr lang="en-US"/>
          </a:p>
          <a:p>
            <a:r>
              <a:rPr lang="en-US" dirty="0">
                <a:ea typeface="+mj-lt"/>
                <a:cs typeface="+mj-lt"/>
              </a:rPr>
              <a:t>                        </a:t>
            </a:r>
            <a:r>
              <a:rPr lang="en-US" dirty="0" err="1">
                <a:ea typeface="+mj-lt"/>
                <a:cs typeface="+mj-lt"/>
              </a:rPr>
              <a:t>automatique</a:t>
            </a:r>
            <a:r>
              <a:rPr lang="en-US" dirty="0">
                <a:ea typeface="+mj-lt"/>
                <a:cs typeface="+mj-lt"/>
              </a:rPr>
              <a:t> ? </a:t>
            </a:r>
            <a:endParaRPr lang="en-US"/>
          </a:p>
        </p:txBody>
      </p:sp>
      <p:sp>
        <p:nvSpPr>
          <p:cNvPr id="3" name="Content Placeholder 2">
            <a:extLst>
              <a:ext uri="{FF2B5EF4-FFF2-40B4-BE49-F238E27FC236}">
                <a16:creationId xmlns:a16="http://schemas.microsoft.com/office/drawing/2014/main" id="{941EF572-3AA4-483E-A6AE-AFD81D56E725}"/>
              </a:ext>
            </a:extLst>
          </p:cNvPr>
          <p:cNvSpPr>
            <a:spLocks noGrp="1"/>
          </p:cNvSpPr>
          <p:nvPr>
            <p:ph idx="1"/>
          </p:nvPr>
        </p:nvSpPr>
        <p:spPr/>
        <p:txBody>
          <a:bodyPr vert="horz" lIns="91440" tIns="45720" rIns="91440" bIns="45720" rtlCol="0" anchor="t">
            <a:normAutofit/>
          </a:bodyPr>
          <a:lstStyle/>
          <a:p>
            <a:r>
              <a:rPr lang="en-US" dirty="0" err="1">
                <a:ea typeface="+mn-lt"/>
                <a:cs typeface="+mn-lt"/>
              </a:rPr>
              <a:t>L’intelligence</a:t>
            </a:r>
            <a:r>
              <a:rPr lang="en-US" dirty="0">
                <a:ea typeface="+mn-lt"/>
                <a:cs typeface="+mn-lt"/>
              </a:rPr>
              <a:t> </a:t>
            </a:r>
            <a:r>
              <a:rPr lang="en-US" dirty="0" err="1">
                <a:ea typeface="+mn-lt"/>
                <a:cs typeface="+mn-lt"/>
              </a:rPr>
              <a:t>artificielle</a:t>
            </a:r>
            <a:r>
              <a:rPr lang="en-US" dirty="0">
                <a:ea typeface="+mn-lt"/>
                <a:cs typeface="+mn-lt"/>
              </a:rPr>
              <a:t> </a:t>
            </a:r>
            <a:r>
              <a:rPr lang="en-US" dirty="0" err="1">
                <a:ea typeface="+mn-lt"/>
                <a:cs typeface="+mn-lt"/>
              </a:rPr>
              <a:t>est</a:t>
            </a:r>
            <a:r>
              <a:rPr lang="en-US" dirty="0">
                <a:ea typeface="+mn-lt"/>
                <a:cs typeface="+mn-lt"/>
              </a:rPr>
              <a:t> la science qui rend les machines </a:t>
            </a:r>
            <a:r>
              <a:rPr lang="en-US" dirty="0" err="1">
                <a:ea typeface="+mn-lt"/>
                <a:cs typeface="+mn-lt"/>
              </a:rPr>
              <a:t>intelligentes</a:t>
            </a:r>
            <a:r>
              <a:rPr lang="en-US" dirty="0">
                <a:ea typeface="+mn-lt"/>
                <a:cs typeface="+mn-lt"/>
              </a:rPr>
              <a:t>, </a:t>
            </a:r>
            <a:r>
              <a:rPr lang="en-US" dirty="0" err="1">
                <a:ea typeface="+mn-lt"/>
                <a:cs typeface="+mn-lt"/>
              </a:rPr>
              <a:t>tandis</a:t>
            </a:r>
            <a:r>
              <a:rPr lang="en-US" dirty="0">
                <a:ea typeface="+mn-lt"/>
                <a:cs typeface="+mn-lt"/>
              </a:rPr>
              <a:t> que le machine learning </a:t>
            </a:r>
            <a:r>
              <a:rPr lang="en-US" dirty="0" err="1">
                <a:ea typeface="+mn-lt"/>
                <a:cs typeface="+mn-lt"/>
              </a:rPr>
              <a:t>est</a:t>
            </a:r>
            <a:r>
              <a:rPr lang="en-US" dirty="0">
                <a:ea typeface="+mn-lt"/>
                <a:cs typeface="+mn-lt"/>
              </a:rPr>
              <a:t> </a:t>
            </a:r>
            <a:r>
              <a:rPr lang="en-US" dirty="0" err="1">
                <a:ea typeface="+mn-lt"/>
                <a:cs typeface="+mn-lt"/>
              </a:rPr>
              <a:t>l’exécution</a:t>
            </a:r>
            <a:r>
              <a:rPr lang="en-US" dirty="0">
                <a:ea typeface="+mn-lt"/>
                <a:cs typeface="+mn-lt"/>
              </a:rPr>
              <a:t> des </a:t>
            </a:r>
            <a:r>
              <a:rPr lang="en-US" dirty="0" err="1">
                <a:ea typeface="+mn-lt"/>
                <a:cs typeface="+mn-lt"/>
              </a:rPr>
              <a:t>méthodes</a:t>
            </a:r>
            <a:r>
              <a:rPr lang="en-US" dirty="0">
                <a:ea typeface="+mn-lt"/>
                <a:cs typeface="+mn-lt"/>
              </a:rPr>
              <a:t> qui la </a:t>
            </a:r>
            <a:r>
              <a:rPr lang="en-US" dirty="0" err="1">
                <a:ea typeface="+mn-lt"/>
                <a:cs typeface="+mn-lt"/>
              </a:rPr>
              <a:t>soutiennent</a:t>
            </a:r>
            <a:r>
              <a:rPr lang="en-US" dirty="0">
                <a:ea typeface="+mn-lt"/>
                <a:cs typeface="+mn-lt"/>
              </a:rPr>
              <a:t>, </a:t>
            </a:r>
            <a:r>
              <a:rPr lang="en-US" dirty="0" err="1">
                <a:ea typeface="+mn-lt"/>
                <a:cs typeface="+mn-lt"/>
              </a:rPr>
              <a:t>comme</a:t>
            </a:r>
            <a:r>
              <a:rPr lang="en-US" dirty="0">
                <a:ea typeface="+mn-lt"/>
                <a:cs typeface="+mn-lt"/>
              </a:rPr>
              <a:t> les </a:t>
            </a:r>
            <a:r>
              <a:rPr lang="en-US" dirty="0" err="1">
                <a:ea typeface="+mn-lt"/>
                <a:cs typeface="+mn-lt"/>
              </a:rPr>
              <a:t>algorithmes</a:t>
            </a:r>
            <a:r>
              <a:rPr lang="en-US" dirty="0">
                <a:ea typeface="+mn-lt"/>
                <a:cs typeface="+mn-lt"/>
              </a:rPr>
              <a:t> » (Chappell, </a:t>
            </a:r>
            <a:r>
              <a:rPr lang="en-US" dirty="0" err="1">
                <a:ea typeface="+mn-lt"/>
                <a:cs typeface="+mn-lt"/>
              </a:rPr>
              <a:t>responsable</a:t>
            </a:r>
            <a:r>
              <a:rPr lang="en-US" dirty="0">
                <a:ea typeface="+mn-lt"/>
                <a:cs typeface="+mn-lt"/>
              </a:rPr>
              <a:t> du machine learning chez Intel)</a:t>
            </a:r>
          </a:p>
          <a:p>
            <a:r>
              <a:rPr lang="en-US" dirty="0">
                <a:ea typeface="+mn-lt"/>
                <a:cs typeface="+mn-lt"/>
              </a:rPr>
              <a:t>« </a:t>
            </a:r>
            <a:r>
              <a:rPr lang="en-US" dirty="0" err="1">
                <a:ea typeface="+mn-lt"/>
                <a:cs typeface="+mn-lt"/>
              </a:rPr>
              <a:t>L’intelligence</a:t>
            </a:r>
            <a:r>
              <a:rPr lang="en-US" dirty="0">
                <a:ea typeface="+mn-lt"/>
                <a:cs typeface="+mn-lt"/>
              </a:rPr>
              <a:t> </a:t>
            </a:r>
            <a:r>
              <a:rPr lang="en-US" dirty="0" err="1">
                <a:ea typeface="+mn-lt"/>
                <a:cs typeface="+mn-lt"/>
              </a:rPr>
              <a:t>artificielle</a:t>
            </a:r>
            <a:r>
              <a:rPr lang="en-US" dirty="0">
                <a:ea typeface="+mn-lt"/>
                <a:cs typeface="+mn-lt"/>
              </a:rPr>
              <a:t> </a:t>
            </a:r>
            <a:r>
              <a:rPr lang="en-US" dirty="0" err="1">
                <a:ea typeface="+mn-lt"/>
                <a:cs typeface="+mn-lt"/>
              </a:rPr>
              <a:t>est</a:t>
            </a:r>
            <a:r>
              <a:rPr lang="en-US" dirty="0">
                <a:ea typeface="+mn-lt"/>
                <a:cs typeface="+mn-lt"/>
              </a:rPr>
              <a:t> </a:t>
            </a:r>
            <a:r>
              <a:rPr lang="en-US" dirty="0" err="1">
                <a:ea typeface="+mn-lt"/>
                <a:cs typeface="+mn-lt"/>
              </a:rPr>
              <a:t>une</a:t>
            </a:r>
            <a:r>
              <a:rPr lang="en-US" dirty="0">
                <a:ea typeface="+mn-lt"/>
                <a:cs typeface="+mn-lt"/>
              </a:rPr>
              <a:t> </a:t>
            </a:r>
            <a:r>
              <a:rPr lang="en-US" dirty="0" err="1">
                <a:ea typeface="+mn-lt"/>
                <a:cs typeface="+mn-lt"/>
              </a:rPr>
              <a:t>branche</a:t>
            </a:r>
            <a:r>
              <a:rPr lang="en-US" dirty="0">
                <a:ea typeface="+mn-lt"/>
                <a:cs typeface="+mn-lt"/>
              </a:rPr>
              <a:t> de </a:t>
            </a:r>
            <a:r>
              <a:rPr lang="en-US" dirty="0" err="1">
                <a:ea typeface="+mn-lt"/>
                <a:cs typeface="+mn-lt"/>
              </a:rPr>
              <a:t>l’informatique</a:t>
            </a:r>
            <a:r>
              <a:rPr lang="en-US" dirty="0">
                <a:ea typeface="+mn-lt"/>
                <a:cs typeface="+mn-lt"/>
              </a:rPr>
              <a:t> qui vise à </a:t>
            </a:r>
            <a:r>
              <a:rPr lang="en-US" dirty="0" err="1">
                <a:ea typeface="+mn-lt"/>
                <a:cs typeface="+mn-lt"/>
              </a:rPr>
              <a:t>développer</a:t>
            </a:r>
            <a:r>
              <a:rPr lang="en-US" dirty="0">
                <a:ea typeface="+mn-lt"/>
                <a:cs typeface="+mn-lt"/>
              </a:rPr>
              <a:t> des </a:t>
            </a:r>
            <a:r>
              <a:rPr lang="en-US" dirty="0" err="1">
                <a:ea typeface="+mn-lt"/>
                <a:cs typeface="+mn-lt"/>
              </a:rPr>
              <a:t>appareils</a:t>
            </a:r>
            <a:r>
              <a:rPr lang="en-US" dirty="0">
                <a:ea typeface="+mn-lt"/>
                <a:cs typeface="+mn-lt"/>
              </a:rPr>
              <a:t> </a:t>
            </a:r>
            <a:r>
              <a:rPr lang="en-US" dirty="0" err="1">
                <a:ea typeface="+mn-lt"/>
                <a:cs typeface="+mn-lt"/>
              </a:rPr>
              <a:t>capables</a:t>
            </a:r>
            <a:r>
              <a:rPr lang="en-US" dirty="0">
                <a:ea typeface="+mn-lt"/>
                <a:cs typeface="+mn-lt"/>
              </a:rPr>
              <a:t> de se </a:t>
            </a:r>
            <a:r>
              <a:rPr lang="en-US" dirty="0" err="1">
                <a:ea typeface="+mn-lt"/>
                <a:cs typeface="+mn-lt"/>
              </a:rPr>
              <a:t>comporter</a:t>
            </a:r>
            <a:r>
              <a:rPr lang="en-US" dirty="0">
                <a:ea typeface="+mn-lt"/>
                <a:cs typeface="+mn-lt"/>
              </a:rPr>
              <a:t> </a:t>
            </a:r>
            <a:r>
              <a:rPr lang="en-US" dirty="0" err="1">
                <a:ea typeface="+mn-lt"/>
                <a:cs typeface="+mn-lt"/>
              </a:rPr>
              <a:t>intelligemment</a:t>
            </a:r>
            <a:r>
              <a:rPr lang="en-US" dirty="0">
                <a:ea typeface="+mn-lt"/>
                <a:cs typeface="+mn-lt"/>
              </a:rPr>
              <a:t>, </a:t>
            </a:r>
            <a:r>
              <a:rPr lang="en-US" dirty="0" err="1">
                <a:ea typeface="+mn-lt"/>
                <a:cs typeface="+mn-lt"/>
              </a:rPr>
              <a:t>alors</a:t>
            </a:r>
            <a:r>
              <a:rPr lang="en-US" dirty="0">
                <a:ea typeface="+mn-lt"/>
                <a:cs typeface="+mn-lt"/>
              </a:rPr>
              <a:t> que le machine learning </a:t>
            </a:r>
            <a:r>
              <a:rPr lang="en-US" dirty="0" err="1">
                <a:ea typeface="+mn-lt"/>
                <a:cs typeface="+mn-lt"/>
              </a:rPr>
              <a:t>est</a:t>
            </a:r>
            <a:r>
              <a:rPr lang="en-US" dirty="0">
                <a:ea typeface="+mn-lt"/>
                <a:cs typeface="+mn-lt"/>
              </a:rPr>
              <a:t> la science </a:t>
            </a:r>
            <a:r>
              <a:rPr lang="en-US" dirty="0" err="1">
                <a:ea typeface="+mn-lt"/>
                <a:cs typeface="+mn-lt"/>
              </a:rPr>
              <a:t>permettant</a:t>
            </a:r>
            <a:r>
              <a:rPr lang="en-US" dirty="0">
                <a:ea typeface="+mn-lt"/>
                <a:cs typeface="+mn-lt"/>
              </a:rPr>
              <a:t> aux </a:t>
            </a:r>
            <a:r>
              <a:rPr lang="en-US" dirty="0" err="1">
                <a:ea typeface="+mn-lt"/>
                <a:cs typeface="+mn-lt"/>
              </a:rPr>
              <a:t>ordinateurs</a:t>
            </a:r>
            <a:r>
              <a:rPr lang="en-US" dirty="0">
                <a:ea typeface="+mn-lt"/>
                <a:cs typeface="+mn-lt"/>
              </a:rPr>
              <a:t> </a:t>
            </a:r>
            <a:r>
              <a:rPr lang="en-US" dirty="0" err="1">
                <a:ea typeface="+mn-lt"/>
                <a:cs typeface="+mn-lt"/>
              </a:rPr>
              <a:t>d’agir</a:t>
            </a:r>
            <a:r>
              <a:rPr lang="en-US" dirty="0">
                <a:ea typeface="+mn-lt"/>
                <a:cs typeface="+mn-lt"/>
              </a:rPr>
              <a:t> </a:t>
            </a:r>
            <a:r>
              <a:rPr lang="en-US" dirty="0" err="1">
                <a:ea typeface="+mn-lt"/>
                <a:cs typeface="+mn-lt"/>
              </a:rPr>
              <a:t>d’eux-même</a:t>
            </a:r>
            <a:r>
              <a:rPr lang="en-US" dirty="0">
                <a:ea typeface="+mn-lt"/>
                <a:cs typeface="+mn-lt"/>
              </a:rPr>
              <a:t> sans </a:t>
            </a:r>
            <a:r>
              <a:rPr lang="en-US" dirty="0" err="1">
                <a:ea typeface="+mn-lt"/>
                <a:cs typeface="+mn-lt"/>
              </a:rPr>
              <a:t>être</a:t>
            </a:r>
            <a:r>
              <a:rPr lang="en-US" dirty="0">
                <a:ea typeface="+mn-lt"/>
                <a:cs typeface="+mn-lt"/>
              </a:rPr>
              <a:t> </a:t>
            </a:r>
            <a:r>
              <a:rPr lang="en-US" dirty="0" err="1">
                <a:ea typeface="+mn-lt"/>
                <a:cs typeface="+mn-lt"/>
              </a:rPr>
              <a:t>explicitement</a:t>
            </a:r>
            <a:r>
              <a:rPr lang="en-US" dirty="0">
                <a:ea typeface="+mn-lt"/>
                <a:cs typeface="+mn-lt"/>
              </a:rPr>
              <a:t> </a:t>
            </a:r>
            <a:r>
              <a:rPr lang="en-US" dirty="0" err="1">
                <a:ea typeface="+mn-lt"/>
                <a:cs typeface="+mn-lt"/>
              </a:rPr>
              <a:t>programmés</a:t>
            </a:r>
            <a:r>
              <a:rPr lang="en-US" dirty="0">
                <a:ea typeface="+mn-lt"/>
                <a:cs typeface="+mn-lt"/>
              </a:rPr>
              <a:t> pour </a:t>
            </a:r>
            <a:r>
              <a:rPr lang="en-US" dirty="0" err="1">
                <a:ea typeface="+mn-lt"/>
                <a:cs typeface="+mn-lt"/>
              </a:rPr>
              <a:t>ce</a:t>
            </a:r>
            <a:r>
              <a:rPr lang="en-US" dirty="0">
                <a:ea typeface="+mn-lt"/>
                <a:cs typeface="+mn-lt"/>
              </a:rPr>
              <a:t> faire » (</a:t>
            </a:r>
            <a:r>
              <a:rPr lang="en-US" dirty="0" err="1">
                <a:ea typeface="+mn-lt"/>
                <a:cs typeface="+mn-lt"/>
              </a:rPr>
              <a:t>l’Université</a:t>
            </a:r>
            <a:r>
              <a:rPr lang="en-US" dirty="0">
                <a:ea typeface="+mn-lt"/>
                <a:cs typeface="+mn-lt"/>
              </a:rPr>
              <a:t> de Stanford)</a:t>
            </a:r>
            <a:endParaRPr lang="en-US" dirty="0"/>
          </a:p>
          <a:p>
            <a:pPr marL="0" indent="0">
              <a:buNone/>
            </a:pPr>
            <a:endParaRPr lang="en-US" dirty="0"/>
          </a:p>
        </p:txBody>
      </p:sp>
    </p:spTree>
    <p:extLst>
      <p:ext uri="{BB962C8B-B14F-4D97-AF65-F5344CB8AC3E}">
        <p14:creationId xmlns:p14="http://schemas.microsoft.com/office/powerpoint/2010/main" val="131247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ox and whisker chart&#10;&#10;Description automatically generated">
            <a:extLst>
              <a:ext uri="{FF2B5EF4-FFF2-40B4-BE49-F238E27FC236}">
                <a16:creationId xmlns:a16="http://schemas.microsoft.com/office/drawing/2014/main" id="{998E0238-13F9-432F-827B-87FA2ECA0A68}"/>
              </a:ext>
            </a:extLst>
          </p:cNvPr>
          <p:cNvPicPr>
            <a:picLocks noGrp="1" noChangeAspect="1"/>
          </p:cNvPicPr>
          <p:nvPr>
            <p:ph idx="1"/>
          </p:nvPr>
        </p:nvPicPr>
        <p:blipFill>
          <a:blip r:embed="rId2"/>
          <a:stretch>
            <a:fillRect/>
          </a:stretch>
        </p:blipFill>
        <p:spPr>
          <a:xfrm>
            <a:off x="-1749" y="4176"/>
            <a:ext cx="12197540" cy="6888251"/>
          </a:xfrm>
        </p:spPr>
      </p:pic>
      <p:sp>
        <p:nvSpPr>
          <p:cNvPr id="7" name="Title 1">
            <a:extLst>
              <a:ext uri="{FF2B5EF4-FFF2-40B4-BE49-F238E27FC236}">
                <a16:creationId xmlns:a16="http://schemas.microsoft.com/office/drawing/2014/main" id="{4801D294-37DB-423A-9C22-F23F20E6ED93}"/>
              </a:ext>
            </a:extLst>
          </p:cNvPr>
          <p:cNvSpPr>
            <a:spLocks noGrp="1"/>
          </p:cNvSpPr>
          <p:nvPr/>
        </p:nvSpPr>
        <p:spPr>
          <a:xfrm>
            <a:off x="1590843" y="70877"/>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err="1">
                <a:solidFill>
                  <a:srgbClr val="FF0000"/>
                </a:solidFill>
                <a:ea typeface="+mj-lt"/>
                <a:cs typeface="+mj-lt"/>
              </a:rPr>
              <a:t>Programmation</a:t>
            </a:r>
            <a:r>
              <a:rPr lang="en-US" b="1" dirty="0">
                <a:solidFill>
                  <a:srgbClr val="FF0000"/>
                </a:solidFill>
                <a:ea typeface="+mj-lt"/>
                <a:cs typeface="+mj-lt"/>
              </a:rPr>
              <a:t> Vs </a:t>
            </a:r>
            <a:r>
              <a:rPr lang="en-US" b="1" dirty="0" err="1">
                <a:solidFill>
                  <a:srgbClr val="FF0000"/>
                </a:solidFill>
                <a:ea typeface="+mj-lt"/>
                <a:cs typeface="+mj-lt"/>
              </a:rPr>
              <a:t>apprentissage</a:t>
            </a:r>
            <a:r>
              <a:rPr lang="en-US" b="1" dirty="0">
                <a:solidFill>
                  <a:srgbClr val="FF0000"/>
                </a:solidFill>
                <a:ea typeface="+mj-lt"/>
                <a:cs typeface="+mj-lt"/>
              </a:rPr>
              <a:t> </a:t>
            </a:r>
            <a:r>
              <a:rPr lang="en-US" b="1" dirty="0" err="1">
                <a:solidFill>
                  <a:srgbClr val="FF0000"/>
                </a:solidFill>
                <a:ea typeface="+mj-lt"/>
                <a:cs typeface="+mj-lt"/>
              </a:rPr>
              <a:t>automatique</a:t>
            </a:r>
            <a:r>
              <a:rPr lang="en-US" b="1" dirty="0">
                <a:solidFill>
                  <a:srgbClr val="FF0000"/>
                </a:solidFill>
                <a:ea typeface="+mj-lt"/>
                <a:cs typeface="+mj-lt"/>
              </a:rPr>
              <a:t> </a:t>
            </a:r>
            <a:endParaRPr lang="en-US" b="1">
              <a:solidFill>
                <a:srgbClr val="FF0000"/>
              </a:solidFill>
            </a:endParaRPr>
          </a:p>
        </p:txBody>
      </p:sp>
      <p:sp>
        <p:nvSpPr>
          <p:cNvPr id="8" name="TextBox 7">
            <a:extLst>
              <a:ext uri="{FF2B5EF4-FFF2-40B4-BE49-F238E27FC236}">
                <a16:creationId xmlns:a16="http://schemas.microsoft.com/office/drawing/2014/main" id="{A9229921-1ECA-4FFD-9D1B-A161259FE5C1}"/>
              </a:ext>
            </a:extLst>
          </p:cNvPr>
          <p:cNvSpPr txBox="1"/>
          <p:nvPr/>
        </p:nvSpPr>
        <p:spPr>
          <a:xfrm>
            <a:off x="5361140" y="2093934"/>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Ordinateur</a:t>
            </a:r>
          </a:p>
        </p:txBody>
      </p:sp>
      <p:sp>
        <p:nvSpPr>
          <p:cNvPr id="9" name="TextBox 8">
            <a:extLst>
              <a:ext uri="{FF2B5EF4-FFF2-40B4-BE49-F238E27FC236}">
                <a16:creationId xmlns:a16="http://schemas.microsoft.com/office/drawing/2014/main" id="{E2213ED2-2206-4017-9E96-D32912B30600}"/>
              </a:ext>
            </a:extLst>
          </p:cNvPr>
          <p:cNvSpPr txBox="1"/>
          <p:nvPr/>
        </p:nvSpPr>
        <p:spPr>
          <a:xfrm>
            <a:off x="5016674" y="4964482"/>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Ordinateur</a:t>
            </a:r>
          </a:p>
        </p:txBody>
      </p:sp>
      <p:sp>
        <p:nvSpPr>
          <p:cNvPr id="10" name="TextBox 9">
            <a:extLst>
              <a:ext uri="{FF2B5EF4-FFF2-40B4-BE49-F238E27FC236}">
                <a16:creationId xmlns:a16="http://schemas.microsoft.com/office/drawing/2014/main" id="{90ABAF45-AC14-4932-9378-9FA8895402E1}"/>
              </a:ext>
            </a:extLst>
          </p:cNvPr>
          <p:cNvSpPr txBox="1"/>
          <p:nvPr/>
        </p:nvSpPr>
        <p:spPr>
          <a:xfrm>
            <a:off x="1676400" y="183297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Données</a:t>
            </a:r>
          </a:p>
        </p:txBody>
      </p:sp>
      <p:sp>
        <p:nvSpPr>
          <p:cNvPr id="11" name="TextBox 10">
            <a:extLst>
              <a:ext uri="{FF2B5EF4-FFF2-40B4-BE49-F238E27FC236}">
                <a16:creationId xmlns:a16="http://schemas.microsoft.com/office/drawing/2014/main" id="{52175741-75DF-47A8-BD56-1FE85C14FEAF}"/>
              </a:ext>
            </a:extLst>
          </p:cNvPr>
          <p:cNvSpPr txBox="1"/>
          <p:nvPr/>
        </p:nvSpPr>
        <p:spPr>
          <a:xfrm>
            <a:off x="1311058" y="246971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err="1"/>
              <a:t>Programme</a:t>
            </a:r>
          </a:p>
        </p:txBody>
      </p:sp>
      <p:sp>
        <p:nvSpPr>
          <p:cNvPr id="12" name="TextBox 11">
            <a:extLst>
              <a:ext uri="{FF2B5EF4-FFF2-40B4-BE49-F238E27FC236}">
                <a16:creationId xmlns:a16="http://schemas.microsoft.com/office/drawing/2014/main" id="{21B27C43-6C22-416B-BCAF-D8CF0B15CE8A}"/>
              </a:ext>
            </a:extLst>
          </p:cNvPr>
          <p:cNvSpPr txBox="1"/>
          <p:nvPr/>
        </p:nvSpPr>
        <p:spPr>
          <a:xfrm>
            <a:off x="9776564" y="1906044"/>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Calibri"/>
                <a:cs typeface="Calibri"/>
              </a:rPr>
              <a:t>Résultat</a:t>
            </a:r>
            <a:endParaRPr lang="en-US"/>
          </a:p>
        </p:txBody>
      </p:sp>
      <p:pic>
        <p:nvPicPr>
          <p:cNvPr id="13" name="Picture 13" descr="Shape, rectangle&#10;&#10;Description automatically generated">
            <a:extLst>
              <a:ext uri="{FF2B5EF4-FFF2-40B4-BE49-F238E27FC236}">
                <a16:creationId xmlns:a16="http://schemas.microsoft.com/office/drawing/2014/main" id="{EB8CC7F4-5511-43BF-93CF-F496F3C19025}"/>
              </a:ext>
            </a:extLst>
          </p:cNvPr>
          <p:cNvPicPr>
            <a:picLocks noChangeAspect="1"/>
          </p:cNvPicPr>
          <p:nvPr/>
        </p:nvPicPr>
        <p:blipFill>
          <a:blip r:embed="rId3"/>
          <a:stretch>
            <a:fillRect/>
          </a:stretch>
        </p:blipFill>
        <p:spPr>
          <a:xfrm>
            <a:off x="7996108" y="2023606"/>
            <a:ext cx="1857375" cy="514350"/>
          </a:xfrm>
          <a:prstGeom prst="rect">
            <a:avLst/>
          </a:prstGeom>
        </p:spPr>
      </p:pic>
      <p:sp>
        <p:nvSpPr>
          <p:cNvPr id="14" name="TextBox 13">
            <a:extLst>
              <a:ext uri="{FF2B5EF4-FFF2-40B4-BE49-F238E27FC236}">
                <a16:creationId xmlns:a16="http://schemas.microsoft.com/office/drawing/2014/main" id="{33CBA9E8-2EEE-4B5B-87FA-5BF442CE3004}"/>
              </a:ext>
            </a:extLst>
          </p:cNvPr>
          <p:cNvSpPr txBox="1"/>
          <p:nvPr/>
        </p:nvSpPr>
        <p:spPr>
          <a:xfrm>
            <a:off x="9995770" y="4912290"/>
            <a:ext cx="2743200" cy="4385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50">
                <a:latin typeface="Calibri"/>
                <a:cs typeface="Calibri"/>
              </a:rPr>
              <a:t>Programme</a:t>
            </a:r>
            <a:endParaRPr lang="en-US"/>
          </a:p>
        </p:txBody>
      </p:sp>
      <p:pic>
        <p:nvPicPr>
          <p:cNvPr id="15" name="Picture 13" descr="Shape, rectangle&#10;&#10;Description automatically generated">
            <a:extLst>
              <a:ext uri="{FF2B5EF4-FFF2-40B4-BE49-F238E27FC236}">
                <a16:creationId xmlns:a16="http://schemas.microsoft.com/office/drawing/2014/main" id="{44769F2C-7897-495F-B977-DAE08EAE7F44}"/>
              </a:ext>
            </a:extLst>
          </p:cNvPr>
          <p:cNvPicPr>
            <a:picLocks noChangeAspect="1"/>
          </p:cNvPicPr>
          <p:nvPr/>
        </p:nvPicPr>
        <p:blipFill>
          <a:blip r:embed="rId3"/>
          <a:stretch>
            <a:fillRect/>
          </a:stretch>
        </p:blipFill>
        <p:spPr>
          <a:xfrm>
            <a:off x="8142244" y="4873277"/>
            <a:ext cx="1857375" cy="514350"/>
          </a:xfrm>
          <a:prstGeom prst="rect">
            <a:avLst/>
          </a:prstGeom>
        </p:spPr>
      </p:pic>
      <p:sp>
        <p:nvSpPr>
          <p:cNvPr id="16" name="TextBox 15">
            <a:extLst>
              <a:ext uri="{FF2B5EF4-FFF2-40B4-BE49-F238E27FC236}">
                <a16:creationId xmlns:a16="http://schemas.microsoft.com/office/drawing/2014/main" id="{9420DCDA-B1DD-4397-9CDC-9FB13F9EA42E}"/>
              </a:ext>
            </a:extLst>
          </p:cNvPr>
          <p:cNvSpPr txBox="1"/>
          <p:nvPr/>
        </p:nvSpPr>
        <p:spPr>
          <a:xfrm>
            <a:off x="1676400" y="460957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Données</a:t>
            </a:r>
          </a:p>
        </p:txBody>
      </p:sp>
      <p:sp>
        <p:nvSpPr>
          <p:cNvPr id="17" name="TextBox 16">
            <a:extLst>
              <a:ext uri="{FF2B5EF4-FFF2-40B4-BE49-F238E27FC236}">
                <a16:creationId xmlns:a16="http://schemas.microsoft.com/office/drawing/2014/main" id="{7D6AA6D2-67C1-40F8-9368-1C6E62F2C8A1}"/>
              </a:ext>
            </a:extLst>
          </p:cNvPr>
          <p:cNvSpPr txBox="1"/>
          <p:nvPr/>
        </p:nvSpPr>
        <p:spPr>
          <a:xfrm>
            <a:off x="1592893" y="5235879"/>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Algorithme</a:t>
            </a:r>
          </a:p>
          <a:p>
            <a:r>
              <a:rPr lang="en-US" sz="2400"/>
              <a:t>d’apprentissage</a:t>
            </a:r>
          </a:p>
        </p:txBody>
      </p:sp>
    </p:spTree>
    <p:extLst>
      <p:ext uri="{BB962C8B-B14F-4D97-AF65-F5344CB8AC3E}">
        <p14:creationId xmlns:p14="http://schemas.microsoft.com/office/powerpoint/2010/main" val="66775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DE794-EA56-4600-A033-A494EF47CDA8}"/>
              </a:ext>
            </a:extLst>
          </p:cNvPr>
          <p:cNvSpPr>
            <a:spLocks noGrp="1"/>
          </p:cNvSpPr>
          <p:nvPr>
            <p:ph type="title"/>
          </p:nvPr>
        </p:nvSpPr>
        <p:spPr>
          <a:xfrm>
            <a:off x="1810049" y="624110"/>
            <a:ext cx="9694563" cy="1280890"/>
          </a:xfrm>
        </p:spPr>
        <p:txBody>
          <a:bodyPr/>
          <a:lstStyle/>
          <a:p>
            <a:r>
              <a:rPr lang="en-US" dirty="0" err="1">
                <a:solidFill>
                  <a:srgbClr val="FF0000"/>
                </a:solidFill>
                <a:ea typeface="+mj-lt"/>
                <a:cs typeface="+mj-lt"/>
              </a:rPr>
              <a:t>Problème</a:t>
            </a:r>
            <a:r>
              <a:rPr lang="en-US" dirty="0">
                <a:solidFill>
                  <a:srgbClr val="FF0000"/>
                </a:solidFill>
                <a:ea typeface="+mj-lt"/>
                <a:cs typeface="+mj-lt"/>
              </a:rPr>
              <a:t>: Estimation du prix </a:t>
            </a:r>
            <a:r>
              <a:rPr lang="en-US" dirty="0" err="1">
                <a:solidFill>
                  <a:srgbClr val="FF0000"/>
                </a:solidFill>
                <a:ea typeface="+mj-lt"/>
                <a:cs typeface="+mj-lt"/>
              </a:rPr>
              <a:t>d’une</a:t>
            </a:r>
            <a:r>
              <a:rPr lang="en-US" dirty="0">
                <a:solidFill>
                  <a:srgbClr val="FF0000"/>
                </a:solidFill>
                <a:ea typeface="+mj-lt"/>
                <a:cs typeface="+mj-lt"/>
              </a:rPr>
              <a:t> </a:t>
            </a:r>
            <a:r>
              <a:rPr lang="en-US" dirty="0" err="1">
                <a:solidFill>
                  <a:srgbClr val="FF0000"/>
                </a:solidFill>
                <a:ea typeface="+mj-lt"/>
                <a:cs typeface="+mj-lt"/>
              </a:rPr>
              <a:t>maison</a:t>
            </a:r>
            <a:endParaRPr lang="en-US">
              <a:solidFill>
                <a:srgbClr val="FF0000"/>
              </a:solidFill>
            </a:endParaRPr>
          </a:p>
        </p:txBody>
      </p:sp>
      <p:sp>
        <p:nvSpPr>
          <p:cNvPr id="4" name="TextBox 3">
            <a:extLst>
              <a:ext uri="{FF2B5EF4-FFF2-40B4-BE49-F238E27FC236}">
                <a16:creationId xmlns:a16="http://schemas.microsoft.com/office/drawing/2014/main" id="{2EEB04A4-9BA5-4572-B9E1-CA04401B6E77}"/>
              </a:ext>
            </a:extLst>
          </p:cNvPr>
          <p:cNvSpPr txBox="1"/>
          <p:nvPr/>
        </p:nvSpPr>
        <p:spPr>
          <a:xfrm>
            <a:off x="2469717" y="1718152"/>
            <a:ext cx="9507255" cy="4016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50" dirty="0"/>
              <a:t>Il faut </a:t>
            </a:r>
            <a:r>
              <a:rPr lang="en-US" sz="1950" dirty="0" err="1"/>
              <a:t>d’apprendre</a:t>
            </a:r>
            <a:r>
              <a:rPr lang="en-US" sz="1950" dirty="0"/>
              <a:t> à la machine la manière </a:t>
            </a:r>
            <a:r>
              <a:rPr lang="en-US" sz="1950" dirty="0" err="1"/>
              <a:t>dont</a:t>
            </a:r>
            <a:r>
              <a:rPr lang="en-US" sz="1950" dirty="0"/>
              <a:t> un agent </a:t>
            </a:r>
            <a:r>
              <a:rPr lang="en-US" sz="1950" dirty="0" err="1"/>
              <a:t>immobilier</a:t>
            </a:r>
            <a:r>
              <a:rPr lang="en-US" sz="1950" dirty="0"/>
              <a:t> </a:t>
            </a:r>
            <a:r>
              <a:rPr lang="en-US" sz="1950" dirty="0" err="1"/>
              <a:t>détermine</a:t>
            </a:r>
            <a:r>
              <a:rPr lang="en-US" sz="1950" dirty="0"/>
              <a:t> le prix </a:t>
            </a:r>
            <a:r>
              <a:rPr lang="en-US" sz="1950" dirty="0" err="1"/>
              <a:t>d’une</a:t>
            </a:r>
            <a:r>
              <a:rPr lang="en-US" sz="1950" dirty="0"/>
              <a:t> </a:t>
            </a:r>
            <a:r>
              <a:rPr lang="en-US" sz="1950" dirty="0" err="1"/>
              <a:t>maison</a:t>
            </a:r>
          </a:p>
          <a:p>
            <a:endParaRPr lang="en-US">
              <a:latin typeface="Times New Roman"/>
              <a:cs typeface="Times New Roman"/>
            </a:endParaRPr>
          </a:p>
          <a:p>
            <a:r>
              <a:rPr lang="en-US" sz="2200" dirty="0">
                <a:solidFill>
                  <a:srgbClr val="006FC0"/>
                </a:solidFill>
              </a:rPr>
              <a:t>Comment un agent </a:t>
            </a:r>
            <a:r>
              <a:rPr lang="en-US" sz="2200" dirty="0" err="1">
                <a:solidFill>
                  <a:srgbClr val="006FC0"/>
                </a:solidFill>
              </a:rPr>
              <a:t>immobilier</a:t>
            </a:r>
            <a:r>
              <a:rPr lang="en-US" sz="2200" dirty="0">
                <a:solidFill>
                  <a:srgbClr val="006FC0"/>
                </a:solidFill>
              </a:rPr>
              <a:t> </a:t>
            </a:r>
            <a:r>
              <a:rPr lang="en-US" sz="2200" dirty="0" err="1">
                <a:solidFill>
                  <a:srgbClr val="006FC0"/>
                </a:solidFill>
              </a:rPr>
              <a:t>peut</a:t>
            </a:r>
            <a:r>
              <a:rPr lang="en-US" sz="2200" dirty="0">
                <a:solidFill>
                  <a:srgbClr val="006FC0"/>
                </a:solidFill>
              </a:rPr>
              <a:t>-il </a:t>
            </a:r>
            <a:r>
              <a:rPr lang="en-US" sz="2200" dirty="0" err="1">
                <a:solidFill>
                  <a:srgbClr val="006FC0"/>
                </a:solidFill>
              </a:rPr>
              <a:t>déterminer</a:t>
            </a:r>
            <a:r>
              <a:rPr lang="en-US" sz="2200" dirty="0">
                <a:solidFill>
                  <a:srgbClr val="006FC0"/>
                </a:solidFill>
              </a:rPr>
              <a:t> le prix </a:t>
            </a:r>
            <a:r>
              <a:rPr lang="en-US" sz="2200" dirty="0" err="1">
                <a:solidFill>
                  <a:srgbClr val="006FC0"/>
                </a:solidFill>
              </a:rPr>
              <a:t>exacte</a:t>
            </a:r>
            <a:r>
              <a:rPr lang="en-US" sz="2200" dirty="0">
                <a:solidFill>
                  <a:srgbClr val="006FC0"/>
                </a:solidFill>
              </a:rPr>
              <a:t> </a:t>
            </a:r>
            <a:r>
              <a:rPr lang="en-US" sz="2200" dirty="0" err="1">
                <a:solidFill>
                  <a:srgbClr val="006FC0"/>
                </a:solidFill>
              </a:rPr>
              <a:t>d’une</a:t>
            </a:r>
            <a:r>
              <a:rPr lang="en-US" sz="2200" dirty="0">
                <a:solidFill>
                  <a:srgbClr val="006FC0"/>
                </a:solidFill>
              </a:rPr>
              <a:t> </a:t>
            </a:r>
            <a:r>
              <a:rPr lang="en-US" sz="2200" dirty="0" err="1">
                <a:solidFill>
                  <a:srgbClr val="006FC0"/>
                </a:solidFill>
              </a:rPr>
              <a:t>maison</a:t>
            </a:r>
            <a:r>
              <a:rPr lang="en-US" sz="2200" dirty="0">
                <a:solidFill>
                  <a:srgbClr val="006FC0"/>
                </a:solidFill>
              </a:rPr>
              <a:t> ?</a:t>
            </a:r>
          </a:p>
          <a:p>
            <a:r>
              <a:rPr lang="en-US" sz="2200" dirty="0"/>
              <a:t>Un agent </a:t>
            </a:r>
            <a:r>
              <a:rPr lang="en-US" sz="2200" dirty="0" err="1"/>
              <a:t>immobilier</a:t>
            </a:r>
            <a:r>
              <a:rPr lang="en-US" sz="2200" dirty="0"/>
              <a:t> qui vend des </a:t>
            </a:r>
            <a:r>
              <a:rPr lang="en-US" sz="2200" dirty="0" err="1"/>
              <a:t>maisons</a:t>
            </a:r>
            <a:r>
              <a:rPr lang="en-US" sz="2200" dirty="0"/>
              <a:t> </a:t>
            </a:r>
            <a:r>
              <a:rPr lang="en-US" sz="2200" dirty="0" err="1"/>
              <a:t>depuis</a:t>
            </a:r>
            <a:r>
              <a:rPr lang="en-US" sz="2200" dirty="0"/>
              <a:t> </a:t>
            </a:r>
            <a:r>
              <a:rPr lang="en-US" sz="2200" dirty="0" err="1"/>
              <a:t>longtemps</a:t>
            </a:r>
            <a:r>
              <a:rPr lang="en-US" sz="2200" dirty="0"/>
              <a:t>, </a:t>
            </a:r>
            <a:r>
              <a:rPr lang="en-US" sz="2200" dirty="0" err="1"/>
              <a:t>peut</a:t>
            </a:r>
            <a:r>
              <a:rPr lang="en-US" sz="2200" dirty="0"/>
              <a:t> </a:t>
            </a:r>
            <a:r>
              <a:rPr lang="en-US" sz="2200" dirty="0" err="1"/>
              <a:t>déterminer</a:t>
            </a:r>
            <a:r>
              <a:rPr lang="en-US" sz="2200" dirty="0"/>
              <a:t> le prix </a:t>
            </a:r>
            <a:r>
              <a:rPr lang="en-US" sz="2200" dirty="0" err="1"/>
              <a:t>d’une</a:t>
            </a:r>
            <a:r>
              <a:rPr lang="en-US" sz="2200" dirty="0"/>
              <a:t> </a:t>
            </a:r>
            <a:r>
              <a:rPr lang="en-US" sz="2200" dirty="0" err="1"/>
              <a:t>maison</a:t>
            </a:r>
            <a:r>
              <a:rPr lang="en-US" sz="2200" dirty="0"/>
              <a:t> par similitude :</a:t>
            </a:r>
            <a:endParaRPr lang="en-US" sz="2200" dirty="0">
              <a:latin typeface="Century Gothic" panose="020B0502020202020204"/>
              <a:cs typeface="Arial"/>
            </a:endParaRPr>
          </a:p>
          <a:p>
            <a:pPr algn="just"/>
            <a:r>
              <a:rPr lang="en-US" sz="2200" dirty="0" err="1"/>
              <a:t>Exemple</a:t>
            </a:r>
            <a:r>
              <a:rPr lang="en-US" sz="2200" dirty="0"/>
              <a:t>: il </a:t>
            </a:r>
            <a:r>
              <a:rPr lang="en-US" sz="2200" dirty="0" err="1"/>
              <a:t>sait</a:t>
            </a:r>
            <a:r>
              <a:rPr lang="en-US" sz="2200" dirty="0"/>
              <a:t> </a:t>
            </a:r>
            <a:r>
              <a:rPr lang="en-US" sz="2200" dirty="0" err="1"/>
              <a:t>qu’une</a:t>
            </a:r>
            <a:r>
              <a:rPr lang="en-US" sz="2200" dirty="0"/>
              <a:t> </a:t>
            </a:r>
            <a:r>
              <a:rPr lang="en-US" sz="2200" dirty="0" err="1"/>
              <a:t>maison</a:t>
            </a:r>
            <a:r>
              <a:rPr lang="en-US" sz="2200" dirty="0"/>
              <a:t> dans le </a:t>
            </a:r>
            <a:r>
              <a:rPr lang="en-US" sz="2200" dirty="0" err="1"/>
              <a:t>même</a:t>
            </a:r>
            <a:r>
              <a:rPr lang="en-US" sz="2200" dirty="0"/>
              <a:t> quartier </a:t>
            </a:r>
            <a:r>
              <a:rPr lang="en-US" sz="2200" dirty="0" err="1"/>
              <a:t>ayant</a:t>
            </a:r>
            <a:r>
              <a:rPr lang="en-US" sz="2200" dirty="0"/>
              <a:t> les </a:t>
            </a:r>
            <a:r>
              <a:rPr lang="en-US" sz="2200" dirty="0" err="1"/>
              <a:t>mêmes</a:t>
            </a:r>
            <a:r>
              <a:rPr lang="en-US" sz="2200" dirty="0"/>
              <a:t> </a:t>
            </a:r>
            <a:r>
              <a:rPr lang="en-US" sz="2200" dirty="0" err="1"/>
              <a:t>caractéristiques</a:t>
            </a:r>
            <a:r>
              <a:rPr lang="en-US" sz="2200" dirty="0"/>
              <a:t> a </a:t>
            </a:r>
            <a:r>
              <a:rPr lang="en-US" sz="2200" dirty="0" err="1"/>
              <a:t>été</a:t>
            </a:r>
            <a:r>
              <a:rPr lang="en-US" sz="2200" dirty="0"/>
              <a:t> </a:t>
            </a:r>
            <a:r>
              <a:rPr lang="en-US" sz="2200" dirty="0" err="1"/>
              <a:t>vendu</a:t>
            </a:r>
            <a:r>
              <a:rPr lang="en-US" sz="2200" dirty="0"/>
              <a:t> à un </a:t>
            </a:r>
            <a:r>
              <a:rPr lang="en-US" sz="2200" dirty="0" err="1"/>
              <a:t>tel</a:t>
            </a:r>
            <a:r>
              <a:rPr lang="en-US" sz="2200" dirty="0"/>
              <a:t> prix. </a:t>
            </a:r>
            <a:r>
              <a:rPr lang="en-US" sz="2200" dirty="0" err="1"/>
              <a:t>Donc</a:t>
            </a:r>
            <a:r>
              <a:rPr lang="en-US" sz="2200" dirty="0"/>
              <a:t> la </a:t>
            </a:r>
            <a:r>
              <a:rPr lang="en-US" sz="2200" dirty="0" err="1"/>
              <a:t>maison</a:t>
            </a:r>
            <a:r>
              <a:rPr lang="en-US" sz="2200" dirty="0"/>
              <a:t> </a:t>
            </a:r>
            <a:r>
              <a:rPr lang="en-US" sz="2200" dirty="0" err="1"/>
              <a:t>vaut</a:t>
            </a:r>
            <a:r>
              <a:rPr lang="en-US" sz="2200" dirty="0"/>
              <a:t> le </a:t>
            </a:r>
            <a:r>
              <a:rPr lang="en-US" sz="2200" dirty="0" err="1"/>
              <a:t>même</a:t>
            </a:r>
            <a:r>
              <a:rPr lang="en-US" sz="2200" dirty="0"/>
              <a:t> prix</a:t>
            </a:r>
          </a:p>
          <a:p>
            <a:endParaRPr lang="en-US" sz="2200">
              <a:latin typeface="Arial"/>
              <a:cs typeface="Arial"/>
            </a:endParaRPr>
          </a:p>
          <a:p>
            <a:r>
              <a:rPr lang="en-US" sz="2200" dirty="0">
                <a:solidFill>
                  <a:srgbClr val="006FC0"/>
                </a:solidFill>
              </a:rPr>
              <a:t>On doit </a:t>
            </a:r>
            <a:r>
              <a:rPr lang="en-US" sz="2200" dirty="0" err="1">
                <a:solidFill>
                  <a:srgbClr val="006FC0"/>
                </a:solidFill>
              </a:rPr>
              <a:t>reprendre</a:t>
            </a:r>
            <a:r>
              <a:rPr lang="en-US" sz="2200" dirty="0">
                <a:solidFill>
                  <a:srgbClr val="006FC0"/>
                </a:solidFill>
              </a:rPr>
              <a:t> </a:t>
            </a:r>
            <a:r>
              <a:rPr lang="en-US" sz="2200" dirty="0" err="1">
                <a:solidFill>
                  <a:srgbClr val="006FC0"/>
                </a:solidFill>
              </a:rPr>
              <a:t>ce</a:t>
            </a:r>
            <a:r>
              <a:rPr lang="en-US" sz="2200" dirty="0">
                <a:solidFill>
                  <a:srgbClr val="006FC0"/>
                </a:solidFill>
              </a:rPr>
              <a:t> </a:t>
            </a:r>
            <a:r>
              <a:rPr lang="en-US" sz="2200" dirty="0" err="1">
                <a:solidFill>
                  <a:srgbClr val="006FC0"/>
                </a:solidFill>
              </a:rPr>
              <a:t>principe</a:t>
            </a:r>
            <a:r>
              <a:rPr lang="en-US" sz="2200" dirty="0">
                <a:solidFill>
                  <a:srgbClr val="006FC0"/>
                </a:solidFill>
              </a:rPr>
              <a:t> pour la machine</a:t>
            </a:r>
          </a:p>
        </p:txBody>
      </p:sp>
    </p:spTree>
    <p:extLst>
      <p:ext uri="{BB962C8B-B14F-4D97-AF65-F5344CB8AC3E}">
        <p14:creationId xmlns:p14="http://schemas.microsoft.com/office/powerpoint/2010/main" val="4024799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5975-7367-4B00-9156-07A911334C3B}"/>
              </a:ext>
            </a:extLst>
          </p:cNvPr>
          <p:cNvSpPr>
            <a:spLocks noGrp="1"/>
          </p:cNvSpPr>
          <p:nvPr>
            <p:ph type="title"/>
          </p:nvPr>
        </p:nvSpPr>
        <p:spPr/>
        <p:txBody>
          <a:bodyPr/>
          <a:lstStyle/>
          <a:p>
            <a:r>
              <a:rPr lang="en-US" dirty="0" err="1"/>
              <a:t>Exemples</a:t>
            </a:r>
            <a:r>
              <a:rPr lang="en-US" dirty="0"/>
              <a:t> </a:t>
            </a:r>
            <a:r>
              <a:rPr lang="en-US" dirty="0" err="1"/>
              <a:t>d'pplications</a:t>
            </a:r>
            <a:r>
              <a:rPr lang="en-US" dirty="0"/>
              <a:t>:</a:t>
            </a:r>
          </a:p>
        </p:txBody>
      </p:sp>
      <p:sp>
        <p:nvSpPr>
          <p:cNvPr id="3" name="Content Placeholder 2">
            <a:extLst>
              <a:ext uri="{FF2B5EF4-FFF2-40B4-BE49-F238E27FC236}">
                <a16:creationId xmlns:a16="http://schemas.microsoft.com/office/drawing/2014/main" id="{04894C7C-DAEC-4AB4-95DC-6C762F176D3D}"/>
              </a:ext>
            </a:extLst>
          </p:cNvPr>
          <p:cNvSpPr>
            <a:spLocks noGrp="1"/>
          </p:cNvSpPr>
          <p:nvPr>
            <p:ph idx="1"/>
          </p:nvPr>
        </p:nvSpPr>
        <p:spPr/>
        <p:txBody>
          <a:bodyPr vert="horz" lIns="91440" tIns="45720" rIns="91440" bIns="45720" rtlCol="0" anchor="t">
            <a:normAutofit/>
          </a:bodyPr>
          <a:lstStyle/>
          <a:p>
            <a:r>
              <a:rPr lang="en-US" dirty="0">
                <a:ea typeface="+mn-lt"/>
                <a:cs typeface="+mn-lt"/>
              </a:rPr>
              <a:t>Google Wind </a:t>
            </a:r>
            <a:endParaRPr lang="en-US">
              <a:ea typeface="+mn-lt"/>
              <a:cs typeface="+mn-lt"/>
            </a:endParaRPr>
          </a:p>
          <a:p>
            <a:r>
              <a:rPr lang="en-US" dirty="0">
                <a:ea typeface="+mn-lt"/>
                <a:cs typeface="+mn-lt"/>
              </a:rPr>
              <a:t>Tour de France 2017 </a:t>
            </a:r>
          </a:p>
          <a:p>
            <a:r>
              <a:rPr lang="en-US" dirty="0">
                <a:ea typeface="+mn-lt"/>
                <a:cs typeface="+mn-lt"/>
              </a:rPr>
              <a:t>Expedia Hotel Recommendations </a:t>
            </a:r>
          </a:p>
          <a:p>
            <a:r>
              <a:rPr lang="en-US" dirty="0">
                <a:ea typeface="+mn-lt"/>
                <a:cs typeface="+mn-lt"/>
              </a:rPr>
              <a:t>Google </a:t>
            </a:r>
            <a:r>
              <a:rPr lang="en-US" dirty="0" err="1">
                <a:ea typeface="+mn-lt"/>
                <a:cs typeface="+mn-lt"/>
              </a:rPr>
              <a:t>RankBrain</a:t>
            </a:r>
            <a:r>
              <a:rPr lang="en-US" dirty="0">
                <a:ea typeface="+mn-lt"/>
                <a:cs typeface="+mn-lt"/>
              </a:rPr>
              <a:t> </a:t>
            </a:r>
          </a:p>
          <a:p>
            <a:endParaRPr lang="en-US" dirty="0">
              <a:ea typeface="+mn-lt"/>
              <a:cs typeface="+mn-lt"/>
            </a:endParaRPr>
          </a:p>
        </p:txBody>
      </p:sp>
    </p:spTree>
    <p:extLst>
      <p:ext uri="{BB962C8B-B14F-4D97-AF65-F5344CB8AC3E}">
        <p14:creationId xmlns:p14="http://schemas.microsoft.com/office/powerpoint/2010/main" val="2570697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3D930-1D7D-4863-8F42-0AB4F55B3221}"/>
              </a:ext>
            </a:extLst>
          </p:cNvPr>
          <p:cNvSpPr>
            <a:spLocks noGrp="1"/>
          </p:cNvSpPr>
          <p:nvPr>
            <p:ph type="title"/>
          </p:nvPr>
        </p:nvSpPr>
        <p:spPr/>
        <p:txBody>
          <a:bodyPr/>
          <a:lstStyle/>
          <a:p>
            <a:pPr algn="ctr"/>
            <a:r>
              <a:rPr lang="en-US" dirty="0" err="1">
                <a:ea typeface="+mj-lt"/>
                <a:cs typeface="+mj-lt"/>
              </a:rPr>
              <a:t>Approches</a:t>
            </a:r>
            <a:r>
              <a:rPr lang="en-US" dirty="0">
                <a:ea typeface="+mj-lt"/>
                <a:cs typeface="+mj-lt"/>
              </a:rPr>
              <a:t> </a:t>
            </a:r>
            <a:r>
              <a:rPr lang="en-US" dirty="0" err="1">
                <a:ea typeface="+mj-lt"/>
                <a:cs typeface="+mj-lt"/>
              </a:rPr>
              <a:t>d’apprentissage</a:t>
            </a:r>
            <a:r>
              <a:rPr lang="en-US" dirty="0">
                <a:ea typeface="+mj-lt"/>
                <a:cs typeface="+mj-lt"/>
              </a:rPr>
              <a:t> </a:t>
            </a:r>
            <a:endParaRPr lang="en-US"/>
          </a:p>
          <a:p>
            <a:r>
              <a:rPr lang="en-US" dirty="0">
                <a:ea typeface="+mj-lt"/>
                <a:cs typeface="+mj-lt"/>
              </a:rPr>
              <a:t>                     </a:t>
            </a:r>
            <a:r>
              <a:rPr lang="en-US" dirty="0" err="1">
                <a:ea typeface="+mj-lt"/>
                <a:cs typeface="+mj-lt"/>
              </a:rPr>
              <a:t>automatique</a:t>
            </a:r>
            <a:r>
              <a:rPr lang="en-US" dirty="0">
                <a:ea typeface="+mj-lt"/>
                <a:cs typeface="+mj-lt"/>
              </a:rPr>
              <a:t> </a:t>
            </a:r>
            <a:endParaRPr lang="en-US"/>
          </a:p>
        </p:txBody>
      </p:sp>
      <p:sp>
        <p:nvSpPr>
          <p:cNvPr id="3" name="Content Placeholder 2">
            <a:extLst>
              <a:ext uri="{FF2B5EF4-FFF2-40B4-BE49-F238E27FC236}">
                <a16:creationId xmlns:a16="http://schemas.microsoft.com/office/drawing/2014/main" id="{379C16C4-F6BA-4855-A0C5-3398E79B13AC}"/>
              </a:ext>
            </a:extLst>
          </p:cNvPr>
          <p:cNvSpPr>
            <a:spLocks noGrp="1"/>
          </p:cNvSpPr>
          <p:nvPr>
            <p:ph idx="1"/>
          </p:nvPr>
        </p:nvSpPr>
        <p:spPr>
          <a:xfrm>
            <a:off x="2589212" y="2133600"/>
            <a:ext cx="8915400" cy="4257786"/>
          </a:xfrm>
        </p:spPr>
        <p:txBody>
          <a:bodyPr vert="horz" lIns="91440" tIns="45720" rIns="91440" bIns="45720" rtlCol="0" anchor="t">
            <a:normAutofit/>
          </a:bodyPr>
          <a:lstStyle/>
          <a:p>
            <a:r>
              <a:rPr lang="en-US" b="1" dirty="0">
                <a:ea typeface="+mn-lt"/>
                <a:cs typeface="+mn-lt"/>
              </a:rPr>
              <a:t>Supervised learning (</a:t>
            </a:r>
            <a:r>
              <a:rPr lang="en-US" b="1" dirty="0" err="1">
                <a:ea typeface="+mn-lt"/>
                <a:cs typeface="+mn-lt"/>
              </a:rPr>
              <a:t>Apprentissage</a:t>
            </a:r>
            <a:r>
              <a:rPr lang="en-US" b="1" dirty="0">
                <a:ea typeface="+mn-lt"/>
                <a:cs typeface="+mn-lt"/>
              </a:rPr>
              <a:t> </a:t>
            </a:r>
            <a:r>
              <a:rPr lang="en-US" b="1" dirty="0" err="1">
                <a:ea typeface="+mn-lt"/>
                <a:cs typeface="+mn-lt"/>
              </a:rPr>
              <a:t>supervisé</a:t>
            </a:r>
            <a:r>
              <a:rPr lang="en-US" b="1" dirty="0">
                <a:ea typeface="+mn-lt"/>
                <a:cs typeface="+mn-lt"/>
              </a:rPr>
              <a:t> ): </a:t>
            </a:r>
            <a:r>
              <a:rPr lang="en-US" dirty="0">
                <a:ea typeface="+mn-lt"/>
                <a:cs typeface="+mn-lt"/>
              </a:rPr>
              <a:t>les classes</a:t>
            </a:r>
            <a:r>
              <a:rPr lang="en-US" b="1" dirty="0">
                <a:ea typeface="+mn-lt"/>
                <a:cs typeface="+mn-lt"/>
              </a:rPr>
              <a:t> </a:t>
            </a:r>
            <a:r>
              <a:rPr lang="en-US" dirty="0" err="1">
                <a:ea typeface="+mn-lt"/>
                <a:cs typeface="+mn-lt"/>
              </a:rPr>
              <a:t>sont</a:t>
            </a:r>
            <a:r>
              <a:rPr lang="en-US" dirty="0">
                <a:ea typeface="+mn-lt"/>
                <a:cs typeface="+mn-lt"/>
              </a:rPr>
              <a:t> </a:t>
            </a:r>
            <a:r>
              <a:rPr lang="en-US" dirty="0" err="1">
                <a:ea typeface="+mn-lt"/>
                <a:cs typeface="+mn-lt"/>
              </a:rPr>
              <a:t>connues</a:t>
            </a:r>
            <a:r>
              <a:rPr lang="en-US" dirty="0">
                <a:ea typeface="+mn-lt"/>
                <a:cs typeface="+mn-lt"/>
              </a:rPr>
              <a:t> a priori</a:t>
            </a:r>
            <a:br>
              <a:rPr lang="en-US" dirty="0">
                <a:ea typeface="+mn-lt"/>
                <a:cs typeface="+mn-lt"/>
              </a:rPr>
            </a:br>
            <a:br>
              <a:rPr lang="en-US" dirty="0">
                <a:ea typeface="+mn-lt"/>
                <a:cs typeface="+mn-lt"/>
              </a:rPr>
            </a:br>
            <a:r>
              <a:rPr lang="en-US" dirty="0">
                <a:ea typeface="+mn-lt"/>
                <a:cs typeface="+mn-lt"/>
              </a:rPr>
              <a:t>– </a:t>
            </a:r>
            <a:r>
              <a:rPr lang="en-US" b="1" dirty="0">
                <a:ea typeface="+mn-lt"/>
                <a:cs typeface="+mn-lt"/>
              </a:rPr>
              <a:t>Objectif:</a:t>
            </a:r>
            <a:r>
              <a:rPr lang="en-US" dirty="0">
                <a:ea typeface="+mn-lt"/>
                <a:cs typeface="+mn-lt"/>
              </a:rPr>
              <a:t> </a:t>
            </a:r>
            <a:r>
              <a:rPr lang="en-US" dirty="0" err="1">
                <a:ea typeface="+mn-lt"/>
                <a:cs typeface="+mn-lt"/>
              </a:rPr>
              <a:t>Modéliser</a:t>
            </a:r>
            <a:r>
              <a:rPr lang="en-US" dirty="0">
                <a:ea typeface="+mn-lt"/>
                <a:cs typeface="+mn-lt"/>
              </a:rPr>
              <a:t> et </a:t>
            </a:r>
            <a:r>
              <a:rPr lang="en-US" dirty="0" err="1">
                <a:ea typeface="+mn-lt"/>
                <a:cs typeface="+mn-lt"/>
              </a:rPr>
              <a:t>prévoir</a:t>
            </a:r>
            <a:r>
              <a:rPr lang="en-US" dirty="0">
                <a:ea typeface="+mn-lt"/>
                <a:cs typeface="+mn-lt"/>
              </a:rPr>
              <a:t> </a:t>
            </a:r>
            <a:r>
              <a:rPr lang="en-US" baseline="30000" dirty="0" err="1">
                <a:ea typeface="+mn-lt"/>
                <a:cs typeface="+mn-lt"/>
              </a:rPr>
              <a:t>à</a:t>
            </a:r>
            <a:r>
              <a:rPr lang="en-US" dirty="0" err="1">
                <a:ea typeface="+mn-lt"/>
                <a:cs typeface="+mn-lt"/>
              </a:rPr>
              <a:t>Modélisation</a:t>
            </a:r>
            <a:r>
              <a:rPr lang="en-US" dirty="0">
                <a:ea typeface="+mn-lt"/>
                <a:cs typeface="+mn-lt"/>
              </a:rPr>
              <a:t> </a:t>
            </a:r>
            <a:r>
              <a:rPr lang="en-US" dirty="0" err="1">
                <a:ea typeface="+mn-lt"/>
                <a:cs typeface="+mn-lt"/>
              </a:rPr>
              <a:t>prédictive</a:t>
            </a:r>
            <a:r>
              <a:rPr lang="en-US" dirty="0">
                <a:ea typeface="+mn-lt"/>
                <a:cs typeface="+mn-lt"/>
              </a:rPr>
              <a:t> </a:t>
            </a:r>
            <a:r>
              <a:rPr lang="en-US" baseline="30000" dirty="0" err="1">
                <a:ea typeface="+mn-lt"/>
                <a:cs typeface="+mn-lt"/>
              </a:rPr>
              <a:t>à</a:t>
            </a:r>
            <a:r>
              <a:rPr lang="en-US" dirty="0" err="1">
                <a:ea typeface="+mn-lt"/>
                <a:cs typeface="+mn-lt"/>
              </a:rPr>
              <a:t>Learning</a:t>
            </a:r>
            <a:r>
              <a:rPr lang="en-US" dirty="0">
                <a:ea typeface="+mn-lt"/>
                <a:cs typeface="+mn-lt"/>
              </a:rPr>
              <a:t> by examples</a:t>
            </a:r>
          </a:p>
          <a:p>
            <a:r>
              <a:rPr lang="en-US" b="1" dirty="0">
                <a:ea typeface="+mn-lt"/>
                <a:cs typeface="+mn-lt"/>
              </a:rPr>
              <a:t>Unsupervised learning (</a:t>
            </a:r>
            <a:r>
              <a:rPr lang="en-US" b="1" dirty="0" err="1">
                <a:ea typeface="+mn-lt"/>
                <a:cs typeface="+mn-lt"/>
              </a:rPr>
              <a:t>Apprentissage</a:t>
            </a:r>
            <a:r>
              <a:rPr lang="en-US" b="1" dirty="0">
                <a:ea typeface="+mn-lt"/>
                <a:cs typeface="+mn-lt"/>
              </a:rPr>
              <a:t> non </a:t>
            </a:r>
            <a:r>
              <a:rPr lang="en-US" b="1" dirty="0" err="1">
                <a:ea typeface="+mn-lt"/>
                <a:cs typeface="+mn-lt"/>
              </a:rPr>
              <a:t>supervisé</a:t>
            </a:r>
            <a:r>
              <a:rPr lang="en-US" b="1" dirty="0">
                <a:ea typeface="+mn-lt"/>
                <a:cs typeface="+mn-lt"/>
              </a:rPr>
              <a:t>): </a:t>
            </a:r>
            <a:r>
              <a:rPr lang="en-US" dirty="0">
                <a:ea typeface="+mn-lt"/>
                <a:cs typeface="+mn-lt"/>
              </a:rPr>
              <a:t>on doit </a:t>
            </a:r>
            <a:r>
              <a:rPr lang="en-US" dirty="0" err="1">
                <a:ea typeface="+mn-lt"/>
                <a:cs typeface="+mn-lt"/>
              </a:rPr>
              <a:t>chercher</a:t>
            </a:r>
            <a:r>
              <a:rPr lang="en-US" dirty="0">
                <a:ea typeface="+mn-lt"/>
                <a:cs typeface="+mn-lt"/>
              </a:rPr>
              <a:t> les </a:t>
            </a:r>
            <a:r>
              <a:rPr lang="en-US" dirty="0" err="1">
                <a:ea typeface="+mn-lt"/>
                <a:cs typeface="+mn-lt"/>
              </a:rPr>
              <a:t>groupes</a:t>
            </a:r>
            <a:r>
              <a:rPr lang="en-US" dirty="0">
                <a:ea typeface="+mn-lt"/>
                <a:cs typeface="+mn-lt"/>
              </a:rPr>
              <a:t> et </a:t>
            </a:r>
            <a:r>
              <a:rPr lang="en-US" dirty="0" err="1">
                <a:ea typeface="+mn-lt"/>
                <a:cs typeface="+mn-lt"/>
              </a:rPr>
              <a:t>leur</a:t>
            </a:r>
            <a:r>
              <a:rPr lang="en-US" dirty="0">
                <a:ea typeface="+mn-lt"/>
                <a:cs typeface="+mn-lt"/>
              </a:rPr>
              <a:t> signification (Label).</a:t>
            </a:r>
            <a:br>
              <a:rPr lang="en-US" dirty="0">
                <a:ea typeface="+mn-lt"/>
                <a:cs typeface="+mn-lt"/>
              </a:rPr>
            </a:br>
            <a:r>
              <a:rPr lang="en-US" dirty="0">
                <a:ea typeface="+mn-lt"/>
                <a:cs typeface="+mn-lt"/>
              </a:rPr>
              <a:t>– </a:t>
            </a:r>
            <a:r>
              <a:rPr lang="en-US" b="1" dirty="0">
                <a:ea typeface="+mn-lt"/>
                <a:cs typeface="+mn-lt"/>
              </a:rPr>
              <a:t>Objectif:</a:t>
            </a:r>
            <a:r>
              <a:rPr lang="en-US" dirty="0">
                <a:ea typeface="+mn-lt"/>
                <a:cs typeface="+mn-lt"/>
              </a:rPr>
              <a:t> </a:t>
            </a:r>
            <a:r>
              <a:rPr lang="en-US" dirty="0" err="1">
                <a:ea typeface="+mn-lt"/>
                <a:cs typeface="+mn-lt"/>
              </a:rPr>
              <a:t>Organiser</a:t>
            </a:r>
            <a:r>
              <a:rPr lang="en-US" dirty="0">
                <a:ea typeface="+mn-lt"/>
                <a:cs typeface="+mn-lt"/>
              </a:rPr>
              <a:t> et </a:t>
            </a:r>
            <a:r>
              <a:rPr lang="en-US" dirty="0" err="1">
                <a:ea typeface="+mn-lt"/>
                <a:cs typeface="+mn-lt"/>
              </a:rPr>
              <a:t>synthétiser</a:t>
            </a:r>
            <a:r>
              <a:rPr lang="en-US" dirty="0">
                <a:ea typeface="+mn-lt"/>
                <a:cs typeface="+mn-lt"/>
              </a:rPr>
              <a:t> </a:t>
            </a:r>
            <a:br>
              <a:rPr lang="en-US" dirty="0">
                <a:ea typeface="+mn-lt"/>
                <a:cs typeface="+mn-lt"/>
              </a:rPr>
            </a:br>
            <a:r>
              <a:rPr lang="en-US" dirty="0" err="1">
                <a:ea typeface="+mn-lt"/>
                <a:cs typeface="+mn-lt"/>
              </a:rPr>
              <a:t>àModélisation</a:t>
            </a:r>
            <a:r>
              <a:rPr lang="en-US" dirty="0">
                <a:ea typeface="+mn-lt"/>
                <a:cs typeface="+mn-lt"/>
              </a:rPr>
              <a:t> descriptive, </a:t>
            </a:r>
            <a:r>
              <a:rPr lang="en-US" dirty="0" err="1">
                <a:ea typeface="+mn-lt"/>
                <a:cs typeface="+mn-lt"/>
              </a:rPr>
              <a:t>exploratoire</a:t>
            </a:r>
            <a:r>
              <a:rPr lang="en-US" dirty="0">
                <a:ea typeface="+mn-lt"/>
                <a:cs typeface="+mn-lt"/>
              </a:rPr>
              <a:t> </a:t>
            </a:r>
            <a:r>
              <a:rPr lang="en-US" baseline="30000" dirty="0" err="1">
                <a:ea typeface="+mn-lt"/>
                <a:cs typeface="+mn-lt"/>
              </a:rPr>
              <a:t>à</a:t>
            </a:r>
            <a:r>
              <a:rPr lang="en-US" dirty="0" err="1">
                <a:ea typeface="+mn-lt"/>
                <a:cs typeface="+mn-lt"/>
              </a:rPr>
              <a:t>Learning</a:t>
            </a:r>
            <a:r>
              <a:rPr lang="en-US" dirty="0">
                <a:ea typeface="+mn-lt"/>
                <a:cs typeface="+mn-lt"/>
              </a:rPr>
              <a:t> by observations</a:t>
            </a:r>
          </a:p>
          <a:p>
            <a:r>
              <a:rPr lang="en-US" b="1" dirty="0" err="1">
                <a:ea typeface="+mn-lt"/>
                <a:cs typeface="+mn-lt"/>
              </a:rPr>
              <a:t>Autres</a:t>
            </a:r>
            <a:r>
              <a:rPr lang="en-US" b="1" dirty="0">
                <a:ea typeface="+mn-lt"/>
                <a:cs typeface="+mn-lt"/>
              </a:rPr>
              <a:t>: </a:t>
            </a:r>
            <a:r>
              <a:rPr lang="en-US" dirty="0">
                <a:ea typeface="+mn-lt"/>
                <a:cs typeface="+mn-lt"/>
              </a:rPr>
              <a:t>Semi supervised, Reinforcement learning, deep</a:t>
            </a:r>
            <a:r>
              <a:rPr lang="en-US" b="1" dirty="0">
                <a:ea typeface="+mn-lt"/>
                <a:cs typeface="+mn-lt"/>
              </a:rPr>
              <a:t> </a:t>
            </a:r>
            <a:r>
              <a:rPr lang="en-US" dirty="0">
                <a:ea typeface="+mn-lt"/>
                <a:cs typeface="+mn-lt"/>
              </a:rPr>
              <a:t>learning</a:t>
            </a:r>
            <a:endParaRPr lang="en-US" dirty="0"/>
          </a:p>
          <a:p>
            <a:endParaRPr lang="en-US" dirty="0"/>
          </a:p>
        </p:txBody>
      </p:sp>
    </p:spTree>
    <p:extLst>
      <p:ext uri="{BB962C8B-B14F-4D97-AF65-F5344CB8AC3E}">
        <p14:creationId xmlns:p14="http://schemas.microsoft.com/office/powerpoint/2010/main" val="4001630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AC1628-0E6D-4A20-A47D-E01EEC07B564}"/>
              </a:ext>
            </a:extLst>
          </p:cNvPr>
          <p:cNvSpPr>
            <a:spLocks noGrp="1"/>
          </p:cNvSpPr>
          <p:nvPr>
            <p:ph type="title"/>
          </p:nvPr>
        </p:nvSpPr>
        <p:spPr>
          <a:xfrm>
            <a:off x="649224" y="645106"/>
            <a:ext cx="3650279" cy="1259894"/>
          </a:xfrm>
        </p:spPr>
        <p:txBody>
          <a:bodyPr>
            <a:normAutofit/>
          </a:bodyPr>
          <a:lstStyle/>
          <a:p>
            <a:r>
              <a:rPr lang="en-US" dirty="0" err="1">
                <a:ea typeface="+mj-lt"/>
                <a:cs typeface="+mj-lt"/>
              </a:rPr>
              <a:t>Apprentissage</a:t>
            </a:r>
            <a:r>
              <a:rPr lang="en-US" dirty="0">
                <a:ea typeface="+mj-lt"/>
                <a:cs typeface="+mj-lt"/>
              </a:rPr>
              <a:t> </a:t>
            </a:r>
            <a:r>
              <a:rPr lang="en-US" dirty="0" err="1">
                <a:ea typeface="+mj-lt"/>
                <a:cs typeface="+mj-lt"/>
              </a:rPr>
              <a:t>supervisé</a:t>
            </a:r>
            <a:r>
              <a:rPr lang="en-US" dirty="0">
                <a:ea typeface="+mj-lt"/>
                <a:cs typeface="+mj-lt"/>
              </a:rPr>
              <a:t> </a:t>
            </a:r>
            <a:endParaRPr lang="en-US"/>
          </a:p>
        </p:txBody>
      </p:sp>
      <p:sp>
        <p:nvSpPr>
          <p:cNvPr id="11" name="Rectangle 10">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C3F20B4-3E55-44BC-A2E1-D117FF0B0695}"/>
              </a:ext>
            </a:extLst>
          </p:cNvPr>
          <p:cNvSpPr>
            <a:spLocks noGrp="1"/>
          </p:cNvSpPr>
          <p:nvPr>
            <p:ph idx="1"/>
          </p:nvPr>
        </p:nvSpPr>
        <p:spPr>
          <a:xfrm>
            <a:off x="649225" y="2133600"/>
            <a:ext cx="3650278" cy="4469061"/>
          </a:xfrm>
        </p:spPr>
        <p:txBody>
          <a:bodyPr vert="horz" lIns="91440" tIns="45720" rIns="91440" bIns="45720" rtlCol="0">
            <a:normAutofit/>
          </a:bodyPr>
          <a:lstStyle/>
          <a:p>
            <a:r>
              <a:rPr lang="en-US" dirty="0">
                <a:ea typeface="+mn-lt"/>
                <a:cs typeface="+mn-lt"/>
              </a:rPr>
              <a:t>On </a:t>
            </a:r>
            <a:r>
              <a:rPr lang="en-US" dirty="0" err="1">
                <a:ea typeface="+mn-lt"/>
                <a:cs typeface="+mn-lt"/>
              </a:rPr>
              <a:t>cherche</a:t>
            </a:r>
            <a:r>
              <a:rPr lang="en-US" dirty="0">
                <a:ea typeface="+mn-lt"/>
                <a:cs typeface="+mn-lt"/>
              </a:rPr>
              <a:t> à </a:t>
            </a:r>
            <a:r>
              <a:rPr lang="en-US" dirty="0" err="1">
                <a:ea typeface="+mn-lt"/>
                <a:cs typeface="+mn-lt"/>
              </a:rPr>
              <a:t>produire</a:t>
            </a:r>
            <a:r>
              <a:rPr lang="en-US" dirty="0">
                <a:ea typeface="+mn-lt"/>
                <a:cs typeface="+mn-lt"/>
              </a:rPr>
              <a:t> </a:t>
            </a:r>
            <a:r>
              <a:rPr lang="en-US" dirty="0" err="1">
                <a:ea typeface="+mn-lt"/>
                <a:cs typeface="+mn-lt"/>
              </a:rPr>
              <a:t>automatiquement</a:t>
            </a:r>
            <a:r>
              <a:rPr lang="en-US" dirty="0">
                <a:ea typeface="+mn-lt"/>
                <a:cs typeface="+mn-lt"/>
              </a:rPr>
              <a:t> des </a:t>
            </a:r>
            <a:r>
              <a:rPr lang="en-US" dirty="0" err="1">
                <a:ea typeface="+mn-lt"/>
                <a:cs typeface="+mn-lt"/>
              </a:rPr>
              <a:t>règles</a:t>
            </a:r>
            <a:r>
              <a:rPr lang="en-US" dirty="0">
                <a:ea typeface="+mn-lt"/>
                <a:cs typeface="+mn-lt"/>
              </a:rPr>
              <a:t> à </a:t>
            </a:r>
            <a:r>
              <a:rPr lang="en-US" dirty="0" err="1">
                <a:ea typeface="+mn-lt"/>
                <a:cs typeface="+mn-lt"/>
              </a:rPr>
              <a:t>partir</a:t>
            </a:r>
            <a:r>
              <a:rPr lang="en-US" dirty="0">
                <a:ea typeface="+mn-lt"/>
                <a:cs typeface="+mn-lt"/>
              </a:rPr>
              <a:t> </a:t>
            </a:r>
            <a:r>
              <a:rPr lang="en-US" dirty="0" err="1">
                <a:ea typeface="+mn-lt"/>
                <a:cs typeface="+mn-lt"/>
              </a:rPr>
              <a:t>d'une</a:t>
            </a:r>
            <a:r>
              <a:rPr lang="en-US" dirty="0">
                <a:ea typeface="+mn-lt"/>
                <a:cs typeface="+mn-lt"/>
              </a:rPr>
              <a:t> base de </a:t>
            </a:r>
            <a:r>
              <a:rPr lang="en-US" dirty="0" err="1">
                <a:ea typeface="+mn-lt"/>
                <a:cs typeface="+mn-lt"/>
              </a:rPr>
              <a:t>données</a:t>
            </a:r>
            <a:r>
              <a:rPr lang="en-US" dirty="0">
                <a:ea typeface="+mn-lt"/>
                <a:cs typeface="+mn-lt"/>
              </a:rPr>
              <a:t> </a:t>
            </a:r>
            <a:r>
              <a:rPr lang="en-US" dirty="0" err="1">
                <a:ea typeface="+mn-lt"/>
                <a:cs typeface="+mn-lt"/>
              </a:rPr>
              <a:t>d'</a:t>
            </a:r>
            <a:r>
              <a:rPr lang="en-US" b="1" dirty="0" err="1">
                <a:ea typeface="+mn-lt"/>
                <a:cs typeface="+mn-lt"/>
              </a:rPr>
              <a:t>apprentissage</a:t>
            </a:r>
            <a:r>
              <a:rPr lang="en-US" dirty="0">
                <a:ea typeface="+mn-lt"/>
                <a:cs typeface="+mn-lt"/>
              </a:rPr>
              <a:t> </a:t>
            </a:r>
            <a:r>
              <a:rPr lang="en-US" dirty="0" err="1">
                <a:ea typeface="+mn-lt"/>
                <a:cs typeface="+mn-lt"/>
              </a:rPr>
              <a:t>contenant</a:t>
            </a:r>
            <a:r>
              <a:rPr lang="en-US" dirty="0">
                <a:ea typeface="+mn-lt"/>
                <a:cs typeface="+mn-lt"/>
              </a:rPr>
              <a:t> des « </a:t>
            </a:r>
            <a:r>
              <a:rPr lang="en-US" dirty="0" err="1">
                <a:ea typeface="+mn-lt"/>
                <a:cs typeface="+mn-lt"/>
              </a:rPr>
              <a:t>exemples</a:t>
            </a:r>
            <a:r>
              <a:rPr lang="en-US" dirty="0">
                <a:ea typeface="+mn-lt"/>
                <a:cs typeface="+mn-lt"/>
              </a:rPr>
              <a:t> » (</a:t>
            </a:r>
            <a:r>
              <a:rPr lang="en-US" dirty="0" err="1">
                <a:ea typeface="+mn-lt"/>
                <a:cs typeface="+mn-lt"/>
              </a:rPr>
              <a:t>en</a:t>
            </a:r>
            <a:r>
              <a:rPr lang="en-US" dirty="0">
                <a:ea typeface="+mn-lt"/>
                <a:cs typeface="+mn-lt"/>
              </a:rPr>
              <a:t> </a:t>
            </a:r>
            <a:r>
              <a:rPr lang="en-US" dirty="0" err="1">
                <a:ea typeface="+mn-lt"/>
                <a:cs typeface="+mn-lt"/>
              </a:rPr>
              <a:t>général</a:t>
            </a:r>
            <a:r>
              <a:rPr lang="en-US" dirty="0">
                <a:ea typeface="+mn-lt"/>
                <a:cs typeface="+mn-lt"/>
              </a:rPr>
              <a:t> des </a:t>
            </a:r>
            <a:r>
              <a:rPr lang="en-US" dirty="0" err="1">
                <a:ea typeface="+mn-lt"/>
                <a:cs typeface="+mn-lt"/>
              </a:rPr>
              <a:t>cas</a:t>
            </a:r>
            <a:r>
              <a:rPr lang="en-US" dirty="0">
                <a:ea typeface="+mn-lt"/>
                <a:cs typeface="+mn-lt"/>
              </a:rPr>
              <a:t> déjà </a:t>
            </a:r>
            <a:r>
              <a:rPr lang="en-US" dirty="0" err="1">
                <a:ea typeface="+mn-lt"/>
                <a:cs typeface="+mn-lt"/>
              </a:rPr>
              <a:t>traités</a:t>
            </a:r>
            <a:r>
              <a:rPr lang="en-US" dirty="0">
                <a:ea typeface="+mn-lt"/>
                <a:cs typeface="+mn-lt"/>
              </a:rPr>
              <a:t> et </a:t>
            </a:r>
            <a:r>
              <a:rPr lang="en-US" dirty="0" err="1">
                <a:ea typeface="+mn-lt"/>
                <a:cs typeface="+mn-lt"/>
              </a:rPr>
              <a:t>validés</a:t>
            </a:r>
            <a:r>
              <a:rPr lang="en-US" dirty="0">
                <a:ea typeface="+mn-lt"/>
                <a:cs typeface="+mn-lt"/>
              </a:rPr>
              <a:t>).</a:t>
            </a:r>
            <a:endParaRPr lang="en-US" dirty="0"/>
          </a:p>
          <a:p>
            <a:endParaRPr lang="en-US" dirty="0"/>
          </a:p>
        </p:txBody>
      </p:sp>
      <p:pic>
        <p:nvPicPr>
          <p:cNvPr id="4" name="Picture 4" descr="Table&#10;&#10;Description automatically generated">
            <a:extLst>
              <a:ext uri="{FF2B5EF4-FFF2-40B4-BE49-F238E27FC236}">
                <a16:creationId xmlns:a16="http://schemas.microsoft.com/office/drawing/2014/main" id="{454C953E-2287-4FA6-B282-9184094BF688}"/>
              </a:ext>
            </a:extLst>
          </p:cNvPr>
          <p:cNvPicPr>
            <a:picLocks noChangeAspect="1"/>
          </p:cNvPicPr>
          <p:nvPr/>
        </p:nvPicPr>
        <p:blipFill>
          <a:blip r:embed="rId2"/>
          <a:stretch>
            <a:fillRect/>
          </a:stretch>
        </p:blipFill>
        <p:spPr>
          <a:xfrm>
            <a:off x="4233324" y="1059812"/>
            <a:ext cx="7339796" cy="4267170"/>
          </a:xfrm>
          <a:prstGeom prst="rect">
            <a:avLst/>
          </a:prstGeom>
        </p:spPr>
      </p:pic>
      <p:sp>
        <p:nvSpPr>
          <p:cNvPr id="13"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4437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DAB89B-3690-48FB-8BA5-AB609E73BD34}"/>
              </a:ext>
            </a:extLst>
          </p:cNvPr>
          <p:cNvSpPr>
            <a:spLocks noGrp="1"/>
          </p:cNvSpPr>
          <p:nvPr>
            <p:ph type="title"/>
          </p:nvPr>
        </p:nvSpPr>
        <p:spPr>
          <a:xfrm>
            <a:off x="1794897" y="624110"/>
            <a:ext cx="9712998" cy="1280890"/>
          </a:xfrm>
        </p:spPr>
        <p:txBody>
          <a:bodyPr>
            <a:normAutofit/>
          </a:bodyPr>
          <a:lstStyle/>
          <a:p>
            <a:r>
              <a:rPr lang="en-US" sz="4800" b="1" u="sng" dirty="0" err="1">
                <a:solidFill>
                  <a:srgbClr val="FF0000"/>
                </a:solidFill>
              </a:rPr>
              <a:t>Sommaire</a:t>
            </a:r>
            <a:endParaRPr lang="en-US" sz="4800" b="1" u="sng">
              <a:solidFill>
                <a:srgbClr val="FF0000"/>
              </a:solidFill>
            </a:endParaRPr>
          </a:p>
        </p:txBody>
      </p:sp>
      <p:sp>
        <p:nvSpPr>
          <p:cNvPr id="20" name="Rectangle 19">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14" name="Content Placeholder 2">
            <a:extLst>
              <a:ext uri="{FF2B5EF4-FFF2-40B4-BE49-F238E27FC236}">
                <a16:creationId xmlns:a16="http://schemas.microsoft.com/office/drawing/2014/main" id="{9D0AE844-4FAA-4AB9-B94D-5FDF6E3B1C95}"/>
              </a:ext>
            </a:extLst>
          </p:cNvPr>
          <p:cNvGraphicFramePr>
            <a:graphicFrameLocks noGrp="1"/>
          </p:cNvGraphicFramePr>
          <p:nvPr>
            <p:ph idx="1"/>
            <p:extLst>
              <p:ext uri="{D42A27DB-BD31-4B8C-83A1-F6EECF244321}">
                <p14:modId xmlns:p14="http://schemas.microsoft.com/office/powerpoint/2010/main" val="2711416221"/>
              </p:ext>
            </p:extLst>
          </p:nvPr>
        </p:nvGraphicFramePr>
        <p:xfrm>
          <a:off x="1794897" y="1774135"/>
          <a:ext cx="9770280" cy="48543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2500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99D46F7-7AC1-4B28-B6C8-6B96524497F6}"/>
              </a:ext>
            </a:extLst>
          </p:cNvPr>
          <p:cNvGraphicFramePr>
            <a:graphicFrameLocks noGrp="1"/>
          </p:cNvGraphicFramePr>
          <p:nvPr>
            <p:ph idx="1"/>
            <p:extLst>
              <p:ext uri="{D42A27DB-BD31-4B8C-83A1-F6EECF244321}">
                <p14:modId xmlns:p14="http://schemas.microsoft.com/office/powerpoint/2010/main" val="3714058109"/>
              </p:ext>
            </p:extLst>
          </p:nvPr>
        </p:nvGraphicFramePr>
        <p:xfrm>
          <a:off x="1476375" y="76200"/>
          <a:ext cx="10177500" cy="2753360"/>
        </p:xfrm>
        <a:graphic>
          <a:graphicData uri="http://schemas.openxmlformats.org/drawingml/2006/table">
            <a:tbl>
              <a:tblPr firstRow="1" bandRow="1">
                <a:tableStyleId>{5C22544A-7EE6-4342-B048-85BDC9FD1C3A}</a:tableStyleId>
              </a:tblPr>
              <a:tblGrid>
                <a:gridCol w="4821045">
                  <a:extLst>
                    <a:ext uri="{9D8B030D-6E8A-4147-A177-3AD203B41FA5}">
                      <a16:colId xmlns:a16="http://schemas.microsoft.com/office/drawing/2014/main" val="3423869994"/>
                    </a:ext>
                  </a:extLst>
                </a:gridCol>
                <a:gridCol w="281333">
                  <a:extLst>
                    <a:ext uri="{9D8B030D-6E8A-4147-A177-3AD203B41FA5}">
                      <a16:colId xmlns:a16="http://schemas.microsoft.com/office/drawing/2014/main" val="3654657547"/>
                    </a:ext>
                  </a:extLst>
                </a:gridCol>
                <a:gridCol w="4821045">
                  <a:extLst>
                    <a:ext uri="{9D8B030D-6E8A-4147-A177-3AD203B41FA5}">
                      <a16:colId xmlns:a16="http://schemas.microsoft.com/office/drawing/2014/main" val="3579563935"/>
                    </a:ext>
                  </a:extLst>
                </a:gridCol>
                <a:gridCol w="254077">
                  <a:extLst>
                    <a:ext uri="{9D8B030D-6E8A-4147-A177-3AD203B41FA5}">
                      <a16:colId xmlns:a16="http://schemas.microsoft.com/office/drawing/2014/main" val="1582205829"/>
                    </a:ext>
                  </a:extLst>
                </a:gridCol>
              </a:tblGrid>
              <a:tr h="325755">
                <a:tc rowSpan="2" gridSpan="2">
                  <a:txBody>
                    <a:bodyPr/>
                    <a:lstStyle/>
                    <a:p>
                      <a:r>
                        <a:rPr lang="en-US" sz="2400">
                          <a:effectLst/>
                        </a:rPr>
                        <a:t>Population </a:t>
                      </a:r>
                      <a:r>
                        <a:rPr lang="el-GR" sz="2400">
                          <a:effectLst/>
                        </a:rPr>
                        <a:t>Ω:</a:t>
                      </a:r>
                      <a:endParaRPr lang="el-GR">
                        <a:effectLst/>
                      </a:endParaRPr>
                    </a:p>
                  </a:txBody>
                  <a:tcPr marL="0" marR="0" marT="0" marB="0" anchor="b"/>
                </a:tc>
                <a:tc rowSpan="2" hMerge="1">
                  <a:txBody>
                    <a:bodyPr/>
                    <a:lstStyle/>
                    <a:p>
                      <a:endParaRPr lang="en-US"/>
                    </a:p>
                  </a:txBody>
                  <a:tcPr/>
                </a:tc>
                <a:tc>
                  <a:txBody>
                    <a:bodyPr/>
                    <a:lstStyle/>
                    <a:p>
                      <a:pPr marL="139700">
                        <a:lnSpc>
                          <a:spcPts val="2570"/>
                        </a:lnSpc>
                      </a:pPr>
                      <a:r>
                        <a:rPr lang="en-US" sz="2400">
                          <a:effectLst/>
                        </a:rPr>
                        <a:t>•</a:t>
                      </a:r>
                      <a:r>
                        <a:rPr lang="en-US" sz="2500">
                          <a:effectLst/>
                        </a:rPr>
                        <a:t>X</a:t>
                      </a:r>
                      <a:r>
                        <a:rPr lang="en-US" sz="2400">
                          <a:effectLst/>
                        </a:rPr>
                        <a:t>: X</a:t>
                      </a:r>
                      <a:r>
                        <a:rPr lang="en-US" sz="2500">
                          <a:effectLst/>
                        </a:rPr>
                        <a:t>=(x1|…|xp)</a:t>
                      </a:r>
                      <a:r>
                        <a:rPr lang="en-US" sz="2400">
                          <a:effectLst/>
                        </a:rPr>
                        <a:t> variables exogènes</a:t>
                      </a:r>
                      <a:endParaRPr lang="en-US">
                        <a:effectLst/>
                      </a:endParaRPr>
                    </a:p>
                  </a:txBody>
                  <a:tcPr marL="0" marR="0" marT="0" marB="0" anchor="b"/>
                </a:tc>
                <a:tc>
                  <a:txBody>
                    <a:bodyPr/>
                    <a:lstStyle/>
                    <a:p>
                      <a:endParaRPr lang="en-US"/>
                    </a:p>
                  </a:txBody>
                  <a:tcPr/>
                </a:tc>
                <a:extLst>
                  <a:ext uri="{0D108BD9-81ED-4DB2-BD59-A6C34878D82A}">
                    <a16:rowId xmlns:a16="http://schemas.microsoft.com/office/drawing/2014/main" val="848661937"/>
                  </a:ext>
                </a:extLst>
              </a:tr>
              <a:tr h="0">
                <a:tc gridSpan="2" vMerge="1">
                  <a:txBody>
                    <a:bodyPr/>
                    <a:lstStyle/>
                    <a:p>
                      <a:endParaRPr lang="en-US"/>
                    </a:p>
                  </a:txBody>
                  <a:tcPr/>
                </a:tc>
                <a:tc hMerge="1" vMerge="1">
                  <a:txBody>
                    <a:bodyPr/>
                    <a:lstStyle/>
                    <a:p>
                      <a:endParaRPr lang="en-US"/>
                    </a:p>
                  </a:txBody>
                  <a:tcPr/>
                </a:tc>
                <a:tc rowSpan="3">
                  <a:txBody>
                    <a:bodyPr/>
                    <a:lstStyle/>
                    <a:p>
                      <a:pPr marL="139700">
                        <a:lnSpc>
                          <a:spcPts val="3110"/>
                        </a:lnSpc>
                      </a:pPr>
                      <a:r>
                        <a:rPr lang="en-US" sz="2400">
                          <a:effectLst/>
                        </a:rPr>
                        <a:t>•</a:t>
                      </a:r>
                      <a:r>
                        <a:rPr lang="en-US" sz="2500">
                          <a:effectLst/>
                        </a:rPr>
                        <a:t>Y</a:t>
                      </a:r>
                      <a:r>
                        <a:rPr lang="en-US" sz="2400">
                          <a:effectLst/>
                        </a:rPr>
                        <a:t> : variable à prédire (endogène)</a:t>
                      </a:r>
                      <a:endParaRPr lang="en-US">
                        <a:effectLst/>
                      </a:endParaRPr>
                    </a:p>
                  </a:txBody>
                  <a:tcPr marL="0" marR="0" marT="0" marB="0" anchor="b"/>
                </a:tc>
                <a:tc>
                  <a:txBody>
                    <a:bodyPr/>
                    <a:lstStyle/>
                    <a:p>
                      <a:endParaRPr lang="en-US"/>
                    </a:p>
                  </a:txBody>
                  <a:tcPr/>
                </a:tc>
                <a:extLst>
                  <a:ext uri="{0D108BD9-81ED-4DB2-BD59-A6C34878D82A}">
                    <a16:rowId xmlns:a16="http://schemas.microsoft.com/office/drawing/2014/main" val="2687150426"/>
                  </a:ext>
                </a:extLst>
              </a:tr>
              <a:tr h="49530">
                <a:tc>
                  <a:txBody>
                    <a:bodyPr/>
                    <a:lstStyle/>
                    <a:p>
                      <a:endParaRPr lang="en-US" dirty="0">
                        <a:effectLst/>
                      </a:endParaRPr>
                    </a:p>
                  </a:txBody>
                  <a:tcPr marL="0" marR="0" marT="0" marB="0" anchor="b"/>
                </a:tc>
                <a:tc>
                  <a:txBody>
                    <a:bodyPr/>
                    <a:lstStyle/>
                    <a:p>
                      <a:endParaRPr lang="en-US" dirty="0">
                        <a:effectLst/>
                      </a:endParaRPr>
                    </a:p>
                  </a:txBody>
                  <a:tcPr marL="0" marR="0" marT="0" marB="0" anchor="b"/>
                </a:tc>
                <a:tc vMerge="1">
                  <a:txBody>
                    <a:bodyPr/>
                    <a:lstStyle/>
                    <a:p>
                      <a:endParaRPr lang="en-US"/>
                    </a:p>
                  </a:txBody>
                  <a:tcPr/>
                </a:tc>
                <a:tc>
                  <a:txBody>
                    <a:bodyPr/>
                    <a:lstStyle/>
                    <a:p>
                      <a:endParaRPr lang="en-US">
                        <a:effectLst/>
                      </a:endParaRPr>
                    </a:p>
                  </a:txBody>
                  <a:tcPr marL="0" marR="0" marT="0" marB="0" anchor="ctr"/>
                </a:tc>
                <a:extLst>
                  <a:ext uri="{0D108BD9-81ED-4DB2-BD59-A6C34878D82A}">
                    <a16:rowId xmlns:a16="http://schemas.microsoft.com/office/drawing/2014/main" val="3014980403"/>
                  </a:ext>
                </a:extLst>
              </a:tr>
              <a:tr h="325755">
                <a:tc rowSpan="2" gridSpan="2">
                  <a:txBody>
                    <a:bodyPr/>
                    <a:lstStyle/>
                    <a:p>
                      <a:pPr>
                        <a:lnSpc>
                          <a:spcPts val="2565"/>
                        </a:lnSpc>
                      </a:pPr>
                      <a:r>
                        <a:rPr lang="en-US" sz="2400">
                          <a:effectLst/>
                        </a:rPr>
                        <a:t>(objet de l’étude)</a:t>
                      </a:r>
                      <a:endParaRPr lang="en-US">
                        <a:effectLst/>
                      </a:endParaRPr>
                    </a:p>
                  </a:txBody>
                  <a:tcPr marL="0" marR="0" marT="0" marB="0" anchor="b"/>
                </a:tc>
                <a:tc rowSpan="2" hMerge="1">
                  <a:txBody>
                    <a:bodyPr/>
                    <a:lstStyle/>
                    <a:p>
                      <a:endParaRPr lang="en-US"/>
                    </a:p>
                  </a:txBody>
                  <a:tcPr/>
                </a:tc>
                <a:tc vMerge="1">
                  <a:txBody>
                    <a:bodyPr/>
                    <a:lstStyle/>
                    <a:p>
                      <a:endParaRPr lang="en-US"/>
                    </a:p>
                  </a:txBody>
                  <a:tcPr/>
                </a:tc>
                <a:tc>
                  <a:txBody>
                    <a:bodyPr/>
                    <a:lstStyle/>
                    <a:p>
                      <a:endParaRPr lang="en-US">
                        <a:effectLst/>
                      </a:endParaRPr>
                    </a:p>
                  </a:txBody>
                  <a:tcPr marL="0" marR="0" marT="0" marB="0" anchor="ctr"/>
                </a:tc>
                <a:extLst>
                  <a:ext uri="{0D108BD9-81ED-4DB2-BD59-A6C34878D82A}">
                    <a16:rowId xmlns:a16="http://schemas.microsoft.com/office/drawing/2014/main" val="322362538"/>
                  </a:ext>
                </a:extLst>
              </a:tr>
              <a:tr h="120015">
                <a:tc gridSpan="2" vMerge="1">
                  <a:txBody>
                    <a:bodyPr/>
                    <a:lstStyle/>
                    <a:p>
                      <a:endParaRPr lang="en-US"/>
                    </a:p>
                  </a:txBody>
                  <a:tcPr/>
                </a:tc>
                <a:tc hMerge="1" vMerge="1">
                  <a:txBody>
                    <a:bodyPr/>
                    <a:lstStyle/>
                    <a:p>
                      <a:endParaRPr lang="en-US"/>
                    </a:p>
                  </a:txBody>
                  <a:tcPr/>
                </a:tc>
                <a:tc>
                  <a:txBody>
                    <a:bodyPr/>
                    <a:lstStyle/>
                    <a:p>
                      <a:endParaRPr lang="en-US" dirty="0">
                        <a:effectLst/>
                      </a:endParaRPr>
                    </a:p>
                  </a:txBody>
                  <a:tcPr marL="0" marR="0" marT="0" marB="0" anchor="b"/>
                </a:tc>
                <a:tc>
                  <a:txBody>
                    <a:bodyPr/>
                    <a:lstStyle/>
                    <a:p>
                      <a:endParaRPr lang="en-US"/>
                    </a:p>
                  </a:txBody>
                  <a:tcPr/>
                </a:tc>
                <a:extLst>
                  <a:ext uri="{0D108BD9-81ED-4DB2-BD59-A6C34878D82A}">
                    <a16:rowId xmlns:a16="http://schemas.microsoft.com/office/drawing/2014/main" val="3854607583"/>
                  </a:ext>
                </a:extLst>
              </a:tr>
              <a:tr h="395605">
                <a:tc gridSpan="2">
                  <a:txBody>
                    <a:bodyPr/>
                    <a:lstStyle/>
                    <a:p>
                      <a:pPr>
                        <a:lnSpc>
                          <a:spcPts val="3110"/>
                        </a:lnSpc>
                      </a:pPr>
                      <a:r>
                        <a:rPr lang="en-US" sz="2400">
                          <a:effectLst/>
                        </a:rPr>
                        <a:t>ensemble de paires </a:t>
                      </a:r>
                      <a:r>
                        <a:rPr lang="en-US" sz="2500">
                          <a:effectLst/>
                        </a:rPr>
                        <a:t>(xi , yi ),</a:t>
                      </a:r>
                      <a:endParaRPr lang="en-US">
                        <a:effectLst/>
                      </a:endParaRPr>
                    </a:p>
                  </a:txBody>
                  <a:tcPr marL="0" marR="0" marT="0" marB="0" anchor="b"/>
                </a:tc>
                <a:tc hMerge="1">
                  <a:txBody>
                    <a:bodyPr/>
                    <a:lstStyle/>
                    <a:p>
                      <a:endParaRPr lang="en-US"/>
                    </a:p>
                  </a:txBody>
                  <a:tcPr/>
                </a:tc>
                <a:tc>
                  <a:txBody>
                    <a:bodyPr/>
                    <a:lstStyle/>
                    <a:p>
                      <a:endParaRPr lang="en-US" dirty="0">
                        <a:effectLst/>
                      </a:endParaRPr>
                    </a:p>
                  </a:txBody>
                  <a:tcPr marL="0" marR="0" marT="0" marB="0" anchor="b"/>
                </a:tc>
                <a:tc>
                  <a:txBody>
                    <a:bodyPr/>
                    <a:lstStyle/>
                    <a:p>
                      <a:endParaRPr lang="en-US"/>
                    </a:p>
                  </a:txBody>
                  <a:tcPr/>
                </a:tc>
                <a:extLst>
                  <a:ext uri="{0D108BD9-81ED-4DB2-BD59-A6C34878D82A}">
                    <a16:rowId xmlns:a16="http://schemas.microsoft.com/office/drawing/2014/main" val="3145661978"/>
                  </a:ext>
                </a:extLst>
              </a:tr>
              <a:tr h="118110">
                <a:tc>
                  <a:txBody>
                    <a:bodyPr/>
                    <a:lstStyle/>
                    <a:p>
                      <a:endParaRPr lang="en-US" dirty="0">
                        <a:effectLst/>
                      </a:endParaRPr>
                    </a:p>
                  </a:txBody>
                  <a:tcPr marL="0" marR="0" marT="0" marB="0" anchor="b"/>
                </a:tc>
                <a:tc>
                  <a:txBody>
                    <a:bodyPr/>
                    <a:lstStyle/>
                    <a:p>
                      <a:endParaRPr lang="en-US" dirty="0">
                        <a:effectLst/>
                      </a:endParaRPr>
                    </a:p>
                  </a:txBody>
                  <a:tcPr marL="0" marR="0" marT="0" marB="0" anchor="b"/>
                </a:tc>
                <a:tc>
                  <a:txBody>
                    <a:bodyPr/>
                    <a:lstStyle/>
                    <a:p>
                      <a:endParaRPr lang="en-US" dirty="0">
                        <a:effectLst/>
                      </a:endParaRPr>
                    </a:p>
                  </a:txBody>
                  <a:tcPr marL="0" marR="0" marT="0" marB="0" anchor="b"/>
                </a:tc>
                <a:tc>
                  <a:txBody>
                    <a:bodyPr/>
                    <a:lstStyle/>
                    <a:p>
                      <a:endParaRPr lang="en-US"/>
                    </a:p>
                  </a:txBody>
                  <a:tcPr/>
                </a:tc>
                <a:extLst>
                  <a:ext uri="{0D108BD9-81ED-4DB2-BD59-A6C34878D82A}">
                    <a16:rowId xmlns:a16="http://schemas.microsoft.com/office/drawing/2014/main" val="3600734047"/>
                  </a:ext>
                </a:extLst>
              </a:tr>
            </a:tbl>
          </a:graphicData>
        </a:graphic>
      </p:graphicFrame>
      <p:sp>
        <p:nvSpPr>
          <p:cNvPr id="6" name="TextBox 5">
            <a:extLst>
              <a:ext uri="{FF2B5EF4-FFF2-40B4-BE49-F238E27FC236}">
                <a16:creationId xmlns:a16="http://schemas.microsoft.com/office/drawing/2014/main" id="{17E571AE-2EB1-4571-BE7B-1CB82375AE1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A71C853E-FA91-486F-A605-1B978A623CD9}"/>
              </a:ext>
            </a:extLst>
          </p:cNvPr>
          <p:cNvSpPr txBox="1"/>
          <p:nvPr/>
        </p:nvSpPr>
        <p:spPr>
          <a:xfrm>
            <a:off x="276225" y="3200400"/>
            <a:ext cx="11325225" cy="29469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rgbClr val="006FC0"/>
                </a:solidFill>
              </a:rPr>
              <a:t>On veut construire une fonction de prédiction telle que </a:t>
            </a:r>
            <a:r>
              <a:rPr lang="en-US" sz="2950" b="1" i="1">
                <a:solidFill>
                  <a:srgbClr val="006FC0"/>
                </a:solidFill>
              </a:rPr>
              <a:t>yi </a:t>
            </a:r>
            <a:r>
              <a:rPr lang="en-US" sz="2800" b="1">
                <a:solidFill>
                  <a:srgbClr val="006FC0"/>
                </a:solidFill>
              </a:rPr>
              <a:t>=</a:t>
            </a:r>
            <a:r>
              <a:rPr lang="en-US" sz="2950" b="1" i="1" dirty="0">
                <a:solidFill>
                  <a:srgbClr val="006FC0"/>
                </a:solidFill>
              </a:rPr>
              <a:t> </a:t>
            </a:r>
            <a:r>
              <a:rPr lang="en-US" sz="2800" b="1" i="1">
                <a:solidFill>
                  <a:srgbClr val="006FC0"/>
                </a:solidFill>
              </a:rPr>
              <a:t>f</a:t>
            </a:r>
            <a:r>
              <a:rPr lang="en-US" sz="2800" b="1">
                <a:solidFill>
                  <a:srgbClr val="006FC0"/>
                </a:solidFill>
              </a:rPr>
              <a:t>(</a:t>
            </a:r>
            <a:r>
              <a:rPr lang="en-US" sz="2800" b="1" i="1">
                <a:solidFill>
                  <a:srgbClr val="006FC0"/>
                </a:solidFill>
              </a:rPr>
              <a:t>x</a:t>
            </a:r>
            <a:r>
              <a:rPr lang="en-US" sz="3650" b="1" i="1" baseline="-25000">
                <a:solidFill>
                  <a:srgbClr val="006FC0"/>
                </a:solidFill>
              </a:rPr>
              <a:t>i</a:t>
            </a:r>
            <a:r>
              <a:rPr lang="en-US" sz="2800" b="1">
                <a:solidFill>
                  <a:srgbClr val="006FC0"/>
                </a:solidFill>
              </a:rPr>
              <a:t>)</a:t>
            </a:r>
          </a:p>
          <a:p>
            <a:endParaRPr lang="en-US">
              <a:latin typeface="Times New Roman"/>
              <a:cs typeface="Times New Roman"/>
            </a:endParaRPr>
          </a:p>
          <a:p>
            <a:endParaRPr lang="en-US">
              <a:latin typeface="Times New Roman"/>
              <a:cs typeface="Times New Roman"/>
            </a:endParaRPr>
          </a:p>
          <a:p>
            <a:endParaRPr lang="en-US">
              <a:latin typeface="Times New Roman"/>
              <a:cs typeface="Times New Roman"/>
            </a:endParaRPr>
          </a:p>
          <a:p>
            <a:pPr algn="ctr"/>
            <a:r>
              <a:rPr lang="en-US" sz="2800" b="1">
                <a:solidFill>
                  <a:srgbClr val="006FC0"/>
                </a:solidFill>
              </a:rPr>
              <a:t>L’objectif de l’apprentissage:</a:t>
            </a:r>
          </a:p>
          <a:p>
            <a:endParaRPr lang="en-US">
              <a:latin typeface="Times New Roman"/>
              <a:cs typeface="Times New Roman"/>
            </a:endParaRPr>
          </a:p>
          <a:p>
            <a:pPr algn="ctr"/>
            <a:r>
              <a:rPr lang="en-US" sz="2800"/>
              <a:t>Trouver une bonne approximation </a:t>
            </a:r>
            <a:r>
              <a:rPr lang="en-US" sz="2800" b="1" i="1">
                <a:solidFill>
                  <a:srgbClr val="006FC0"/>
                </a:solidFill>
              </a:rPr>
              <a:t>h</a:t>
            </a:r>
            <a:r>
              <a:rPr lang="en-US" sz="2800"/>
              <a:t> de </a:t>
            </a:r>
            <a:r>
              <a:rPr lang="en-US" sz="2800" b="1" i="1">
                <a:solidFill>
                  <a:srgbClr val="006FC0"/>
                </a:solidFill>
              </a:rPr>
              <a:t>f</a:t>
            </a:r>
            <a:r>
              <a:rPr lang="en-US" sz="2800"/>
              <a:t> en utilisant  un échantillon de Ω telle que l ’on minimise l ’erreur theorique</a:t>
            </a:r>
          </a:p>
        </p:txBody>
      </p:sp>
    </p:spTree>
    <p:extLst>
      <p:ext uri="{BB962C8B-B14F-4D97-AF65-F5344CB8AC3E}">
        <p14:creationId xmlns:p14="http://schemas.microsoft.com/office/powerpoint/2010/main" val="882198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2564E-4733-499A-9C3A-6EAB0C10A354}"/>
              </a:ext>
            </a:extLst>
          </p:cNvPr>
          <p:cNvSpPr>
            <a:spLocks noGrp="1"/>
          </p:cNvSpPr>
          <p:nvPr>
            <p:ph type="title"/>
          </p:nvPr>
        </p:nvSpPr>
        <p:spPr>
          <a:xfrm>
            <a:off x="2624240" y="50000"/>
            <a:ext cx="8911687" cy="1280890"/>
          </a:xfrm>
        </p:spPr>
        <p:txBody>
          <a:bodyPr>
            <a:normAutofit/>
          </a:bodyPr>
          <a:lstStyle/>
          <a:p>
            <a:endParaRPr lang="en-US" sz="3200" dirty="0"/>
          </a:p>
        </p:txBody>
      </p:sp>
      <p:pic>
        <p:nvPicPr>
          <p:cNvPr id="4" name="Picture 4" descr="Table&#10;&#10;Description automatically generated">
            <a:extLst>
              <a:ext uri="{FF2B5EF4-FFF2-40B4-BE49-F238E27FC236}">
                <a16:creationId xmlns:a16="http://schemas.microsoft.com/office/drawing/2014/main" id="{716D582B-180B-4E4F-B301-C4F78309CB18}"/>
              </a:ext>
            </a:extLst>
          </p:cNvPr>
          <p:cNvPicPr>
            <a:picLocks noGrp="1" noChangeAspect="1"/>
          </p:cNvPicPr>
          <p:nvPr>
            <p:ph idx="1"/>
          </p:nvPr>
        </p:nvPicPr>
        <p:blipFill>
          <a:blip r:embed="rId2"/>
          <a:stretch>
            <a:fillRect/>
          </a:stretch>
        </p:blipFill>
        <p:spPr>
          <a:xfrm>
            <a:off x="217457" y="4176"/>
            <a:ext cx="11905266" cy="6856935"/>
          </a:xfrm>
        </p:spPr>
      </p:pic>
      <p:sp>
        <p:nvSpPr>
          <p:cNvPr id="5" name="TextBox 4">
            <a:extLst>
              <a:ext uri="{FF2B5EF4-FFF2-40B4-BE49-F238E27FC236}">
                <a16:creationId xmlns:a16="http://schemas.microsoft.com/office/drawing/2014/main" id="{D29F0A9F-B470-4029-9351-40BF3FBB35E1}"/>
              </a:ext>
            </a:extLst>
          </p:cNvPr>
          <p:cNvSpPr txBox="1"/>
          <p:nvPr/>
        </p:nvSpPr>
        <p:spPr>
          <a:xfrm>
            <a:off x="622127" y="4943605"/>
            <a:ext cx="3421693"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Quelques indicateurs </a:t>
            </a:r>
            <a:r>
              <a:rPr lang="en-US" sz="2000"/>
              <a:t>:</a:t>
            </a:r>
          </a:p>
          <a:p>
            <a:r>
              <a:rPr lang="en-US" sz="2000">
                <a:latin typeface="Arial"/>
                <a:cs typeface="Arial"/>
              </a:rPr>
              <a:t>•</a:t>
            </a:r>
            <a:r>
              <a:rPr lang="en-US" sz="2000"/>
              <a:t>Vrais positifs</a:t>
            </a:r>
            <a:r>
              <a:rPr lang="en-US" sz="2000" dirty="0">
                <a:latin typeface="Arial"/>
                <a:cs typeface="Arial"/>
              </a:rPr>
              <a:t> </a:t>
            </a:r>
            <a:r>
              <a:rPr lang="en-US" sz="2000" b="1">
                <a:solidFill>
                  <a:srgbClr val="006FC0"/>
                </a:solidFill>
              </a:rPr>
              <a:t>VP</a:t>
            </a:r>
            <a:r>
              <a:rPr lang="en-US" sz="2000" dirty="0">
                <a:latin typeface="Arial"/>
                <a:cs typeface="Arial"/>
              </a:rPr>
              <a:t> </a:t>
            </a:r>
            <a:r>
              <a:rPr lang="en-US" sz="2000"/>
              <a:t>= a</a:t>
            </a:r>
          </a:p>
          <a:p>
            <a:r>
              <a:rPr lang="en-US" sz="2000">
                <a:latin typeface="Arial"/>
                <a:cs typeface="Arial"/>
              </a:rPr>
              <a:t>•</a:t>
            </a:r>
            <a:r>
              <a:rPr lang="en-US" sz="2000"/>
              <a:t>Faux positifs</a:t>
            </a:r>
            <a:r>
              <a:rPr lang="en-US" sz="2000" dirty="0">
                <a:latin typeface="Arial"/>
                <a:cs typeface="Arial"/>
              </a:rPr>
              <a:t> </a:t>
            </a:r>
            <a:r>
              <a:rPr lang="en-US" sz="2000" b="1">
                <a:solidFill>
                  <a:srgbClr val="006FC0"/>
                </a:solidFill>
              </a:rPr>
              <a:t>FP</a:t>
            </a:r>
            <a:r>
              <a:rPr lang="en-US" sz="2000" dirty="0">
                <a:latin typeface="Arial"/>
                <a:cs typeface="Arial"/>
              </a:rPr>
              <a:t> </a:t>
            </a:r>
            <a:r>
              <a:rPr lang="en-US" sz="2000"/>
              <a:t>= c</a:t>
            </a:r>
          </a:p>
          <a:p>
            <a:r>
              <a:rPr lang="en-US" sz="2000">
                <a:latin typeface="Arial"/>
                <a:cs typeface="Arial"/>
              </a:rPr>
              <a:t>•</a:t>
            </a:r>
            <a:r>
              <a:rPr lang="en-US" sz="2000"/>
              <a:t>Vrai négatifs</a:t>
            </a:r>
            <a:r>
              <a:rPr lang="en-US" sz="2000" dirty="0">
                <a:latin typeface="Arial"/>
                <a:cs typeface="Arial"/>
              </a:rPr>
              <a:t> </a:t>
            </a:r>
            <a:r>
              <a:rPr lang="en-US" sz="2000" b="1">
                <a:solidFill>
                  <a:srgbClr val="006FC0"/>
                </a:solidFill>
              </a:rPr>
              <a:t>VN</a:t>
            </a:r>
            <a:r>
              <a:rPr lang="en-US" sz="2000" dirty="0">
                <a:latin typeface="Arial"/>
                <a:cs typeface="Arial"/>
              </a:rPr>
              <a:t> </a:t>
            </a:r>
            <a:r>
              <a:rPr lang="en-US" sz="2000"/>
              <a:t>= d</a:t>
            </a:r>
          </a:p>
          <a:p>
            <a:r>
              <a:rPr lang="en-US" sz="2000">
                <a:latin typeface="Arial"/>
                <a:cs typeface="Arial"/>
              </a:rPr>
              <a:t>•</a:t>
            </a:r>
            <a:r>
              <a:rPr lang="en-US" sz="2000"/>
              <a:t>Faux négatifs</a:t>
            </a:r>
            <a:r>
              <a:rPr lang="en-US" sz="2000" dirty="0">
                <a:latin typeface="Arial"/>
                <a:cs typeface="Arial"/>
              </a:rPr>
              <a:t> </a:t>
            </a:r>
            <a:r>
              <a:rPr lang="en-US" sz="2000" b="1">
                <a:solidFill>
                  <a:srgbClr val="006FC0"/>
                </a:solidFill>
              </a:rPr>
              <a:t>FN</a:t>
            </a:r>
            <a:r>
              <a:rPr lang="en-US" sz="2000" dirty="0">
                <a:latin typeface="Arial"/>
                <a:cs typeface="Arial"/>
              </a:rPr>
              <a:t> </a:t>
            </a:r>
            <a:r>
              <a:rPr lang="en-US" sz="2000"/>
              <a:t>= b</a:t>
            </a:r>
          </a:p>
        </p:txBody>
      </p:sp>
      <p:sp>
        <p:nvSpPr>
          <p:cNvPr id="6" name="TextBox 5">
            <a:extLst>
              <a:ext uri="{FF2B5EF4-FFF2-40B4-BE49-F238E27FC236}">
                <a16:creationId xmlns:a16="http://schemas.microsoft.com/office/drawing/2014/main" id="{B213DCAE-5E5A-439D-8DE1-C98A44C701AF}"/>
              </a:ext>
            </a:extLst>
          </p:cNvPr>
          <p:cNvSpPr txBox="1"/>
          <p:nvPr/>
        </p:nvSpPr>
        <p:spPr>
          <a:xfrm>
            <a:off x="2532345" y="48016"/>
            <a:ext cx="67619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0000"/>
                </a:solidFill>
              </a:rPr>
              <a:t>Évaluation de l’apprentissage Matrice de confusion ​</a:t>
            </a:r>
          </a:p>
        </p:txBody>
      </p:sp>
      <p:sp>
        <p:nvSpPr>
          <p:cNvPr id="7" name="TextBox 6">
            <a:extLst>
              <a:ext uri="{FF2B5EF4-FFF2-40B4-BE49-F238E27FC236}">
                <a16:creationId xmlns:a16="http://schemas.microsoft.com/office/drawing/2014/main" id="{5E57E763-E1CF-4384-9738-611D0A0F49B5}"/>
              </a:ext>
            </a:extLst>
          </p:cNvPr>
          <p:cNvSpPr txBox="1"/>
          <p:nvPr/>
        </p:nvSpPr>
        <p:spPr>
          <a:xfrm>
            <a:off x="4703523" y="4943605"/>
            <a:ext cx="7002049"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Taux</a:t>
            </a:r>
            <a:r>
              <a:rPr lang="en-US" sz="2000" dirty="0">
                <a:latin typeface="Arial"/>
                <a:cs typeface="Arial"/>
              </a:rPr>
              <a:t> </a:t>
            </a:r>
            <a:r>
              <a:rPr lang="en-US" sz="2000" b="1">
                <a:solidFill>
                  <a:srgbClr val="006FC0"/>
                </a:solidFill>
              </a:rPr>
              <a:t>VP</a:t>
            </a:r>
            <a:r>
              <a:rPr lang="en-US" sz="2000" dirty="0">
                <a:latin typeface="Arial"/>
                <a:cs typeface="Arial"/>
              </a:rPr>
              <a:t> </a:t>
            </a:r>
            <a:r>
              <a:rPr lang="en-US" sz="2000"/>
              <a:t>= VP/(VP+FN)= a /(a+b)</a:t>
            </a:r>
          </a:p>
          <a:p>
            <a:r>
              <a:rPr lang="en-US" sz="2000" b="1">
                <a:solidFill>
                  <a:srgbClr val="006FC0"/>
                </a:solidFill>
              </a:rPr>
              <a:t>Sensibilité </a:t>
            </a:r>
            <a:r>
              <a:rPr lang="en-US" sz="2000"/>
              <a:t>=</a:t>
            </a:r>
            <a:r>
              <a:rPr lang="en-US" sz="2000" b="1">
                <a:solidFill>
                  <a:srgbClr val="006FC0"/>
                </a:solidFill>
              </a:rPr>
              <a:t> Rappel</a:t>
            </a:r>
          </a:p>
          <a:p>
            <a:r>
              <a:rPr lang="en-US" sz="2000">
                <a:latin typeface="Arial"/>
                <a:cs typeface="Arial"/>
              </a:rPr>
              <a:t>•</a:t>
            </a:r>
            <a:r>
              <a:rPr lang="en-US" sz="2000"/>
              <a:t>Taux</a:t>
            </a:r>
            <a:r>
              <a:rPr lang="en-US" sz="2000" dirty="0">
                <a:latin typeface="Arial"/>
                <a:cs typeface="Arial"/>
              </a:rPr>
              <a:t> </a:t>
            </a:r>
            <a:r>
              <a:rPr lang="en-US" sz="2000" b="1">
                <a:solidFill>
                  <a:srgbClr val="006FC0"/>
                </a:solidFill>
              </a:rPr>
              <a:t>FP</a:t>
            </a:r>
            <a:r>
              <a:rPr lang="en-US" sz="2000" dirty="0">
                <a:latin typeface="Arial"/>
                <a:cs typeface="Arial"/>
              </a:rPr>
              <a:t> </a:t>
            </a:r>
            <a:r>
              <a:rPr lang="en-US" sz="2000"/>
              <a:t>= FP/(VP+FN)= c /(a+b)</a:t>
            </a:r>
          </a:p>
          <a:p>
            <a:r>
              <a:rPr lang="en-US" sz="2000">
                <a:latin typeface="Arial"/>
                <a:cs typeface="Arial"/>
              </a:rPr>
              <a:t>•</a:t>
            </a:r>
            <a:r>
              <a:rPr lang="en-US" sz="2000"/>
              <a:t>Taux</a:t>
            </a:r>
            <a:r>
              <a:rPr lang="en-US" sz="2000" dirty="0">
                <a:latin typeface="Arial"/>
                <a:cs typeface="Arial"/>
              </a:rPr>
              <a:t> </a:t>
            </a:r>
            <a:r>
              <a:rPr lang="en-US" sz="2000" b="1">
                <a:solidFill>
                  <a:srgbClr val="006FC0"/>
                </a:solidFill>
              </a:rPr>
              <a:t>VN</a:t>
            </a:r>
            <a:r>
              <a:rPr lang="en-US" sz="2000" dirty="0">
                <a:latin typeface="Arial"/>
                <a:cs typeface="Arial"/>
              </a:rPr>
              <a:t> </a:t>
            </a:r>
            <a:r>
              <a:rPr lang="en-US" sz="2000"/>
              <a:t>= VN/(VN+FP)= d/(d+c)</a:t>
            </a:r>
          </a:p>
          <a:p>
            <a:endParaRPr lang="en-US" sz="1600" dirty="0">
              <a:latin typeface="Times New Roman"/>
              <a:cs typeface="Times New Roman"/>
            </a:endParaRPr>
          </a:p>
          <a:p>
            <a:r>
              <a:rPr lang="en-US" sz="2000">
                <a:latin typeface="Arial"/>
                <a:cs typeface="Arial"/>
              </a:rPr>
              <a:t>•</a:t>
            </a:r>
            <a:r>
              <a:rPr lang="en-US" sz="2000">
                <a:latin typeface="Calibri"/>
                <a:cs typeface="Calibri"/>
              </a:rPr>
              <a:t>Taux</a:t>
            </a:r>
            <a:r>
              <a:rPr lang="en-US" sz="2000" dirty="0">
                <a:latin typeface="Arial"/>
                <a:cs typeface="Arial"/>
              </a:rPr>
              <a:t> </a:t>
            </a:r>
            <a:r>
              <a:rPr lang="en-US" sz="2000" b="1">
                <a:solidFill>
                  <a:srgbClr val="006FC0"/>
                </a:solidFill>
                <a:latin typeface="Calibri"/>
                <a:cs typeface="Calibri"/>
              </a:rPr>
              <a:t>FN</a:t>
            </a:r>
            <a:r>
              <a:rPr lang="en-US" sz="2000" dirty="0">
                <a:latin typeface="Arial"/>
                <a:cs typeface="Arial"/>
              </a:rPr>
              <a:t> </a:t>
            </a:r>
            <a:r>
              <a:rPr lang="en-US" sz="2000">
                <a:latin typeface="Calibri"/>
                <a:cs typeface="Calibri"/>
              </a:rPr>
              <a:t>= FN/(VN+FP) = b /(d+c)</a:t>
            </a:r>
            <a:endParaRPr lang="en-US" sz="2000"/>
          </a:p>
        </p:txBody>
      </p:sp>
      <p:sp>
        <p:nvSpPr>
          <p:cNvPr id="8" name="TextBox 7">
            <a:extLst>
              <a:ext uri="{FF2B5EF4-FFF2-40B4-BE49-F238E27FC236}">
                <a16:creationId xmlns:a16="http://schemas.microsoft.com/office/drawing/2014/main" id="{62A19C25-C5EC-426A-9B71-B35AE4F13391}"/>
              </a:ext>
            </a:extLst>
          </p:cNvPr>
          <p:cNvSpPr txBox="1"/>
          <p:nvPr/>
        </p:nvSpPr>
        <p:spPr>
          <a:xfrm>
            <a:off x="611687" y="851770"/>
            <a:ext cx="685591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6FC0"/>
                </a:solidFill>
              </a:rPr>
              <a:t>Précision </a:t>
            </a:r>
            <a:r>
              <a:rPr lang="en-US" sz="2400"/>
              <a:t>= VP/(VP+FP)= a/(a+c)</a:t>
            </a:r>
          </a:p>
          <a:p>
            <a:r>
              <a:rPr lang="en-US" sz="2400" b="1">
                <a:solidFill>
                  <a:srgbClr val="006FC0"/>
                </a:solidFill>
              </a:rPr>
              <a:t>Taux d’erreur </a:t>
            </a:r>
            <a:r>
              <a:rPr lang="en-US" sz="2400"/>
              <a:t>= (FP+FN)/n (c+b)/n</a:t>
            </a:r>
          </a:p>
        </p:txBody>
      </p:sp>
    </p:spTree>
    <p:extLst>
      <p:ext uri="{BB962C8B-B14F-4D97-AF65-F5344CB8AC3E}">
        <p14:creationId xmlns:p14="http://schemas.microsoft.com/office/powerpoint/2010/main" val="2447576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7C690-3325-473E-8225-3A6FB39561BC}"/>
              </a:ext>
            </a:extLst>
          </p:cNvPr>
          <p:cNvSpPr>
            <a:spLocks noGrp="1"/>
          </p:cNvSpPr>
          <p:nvPr>
            <p:ph type="title"/>
          </p:nvPr>
        </p:nvSpPr>
        <p:spPr/>
        <p:txBody>
          <a:bodyPr/>
          <a:lstStyle/>
          <a:p>
            <a:r>
              <a:rPr lang="en-US" sz="3600">
                <a:latin typeface="Calibri"/>
                <a:ea typeface="Calibri"/>
                <a:cs typeface="Calibri"/>
              </a:rPr>
              <a:t>Types d’apprentissage supervisé</a:t>
            </a:r>
            <a:endParaRPr lang="en-US"/>
          </a:p>
        </p:txBody>
      </p:sp>
      <p:sp>
        <p:nvSpPr>
          <p:cNvPr id="3" name="Content Placeholder 2">
            <a:extLst>
              <a:ext uri="{FF2B5EF4-FFF2-40B4-BE49-F238E27FC236}">
                <a16:creationId xmlns:a16="http://schemas.microsoft.com/office/drawing/2014/main" id="{02666B4B-3048-40F5-B12A-A82F8C4FB73A}"/>
              </a:ext>
            </a:extLst>
          </p:cNvPr>
          <p:cNvSpPr>
            <a:spLocks noGrp="1"/>
          </p:cNvSpPr>
          <p:nvPr>
            <p:ph idx="1"/>
          </p:nvPr>
        </p:nvSpPr>
        <p:spPr/>
        <p:txBody>
          <a:bodyPr vert="horz" lIns="91440" tIns="45720" rIns="91440" bIns="45720" rtlCol="0" anchor="t">
            <a:normAutofit/>
          </a:bodyPr>
          <a:lstStyle/>
          <a:p>
            <a:r>
              <a:rPr lang="en-US">
                <a:ea typeface="+mn-lt"/>
                <a:cs typeface="+mn-lt"/>
              </a:rPr>
              <a:t>Si </a:t>
            </a:r>
            <a:r>
              <a:rPr lang="en-US" b="1" i="1">
                <a:ea typeface="+mn-lt"/>
                <a:cs typeface="+mn-lt"/>
              </a:rPr>
              <a:t>f</a:t>
            </a:r>
            <a:r>
              <a:rPr lang="en-US">
                <a:ea typeface="+mn-lt"/>
                <a:cs typeface="+mn-lt"/>
              </a:rPr>
              <a:t> est une </a:t>
            </a:r>
            <a:r>
              <a:rPr lang="en-US" i="1">
                <a:ea typeface="+mn-lt"/>
                <a:cs typeface="+mn-lt"/>
              </a:rPr>
              <a:t>fonction continue</a:t>
            </a:r>
            <a:r>
              <a:rPr lang="en-US" dirty="0">
                <a:ea typeface="+mn-lt"/>
                <a:cs typeface="+mn-lt"/>
              </a:rPr>
              <a:t> </a:t>
            </a:r>
            <a:r>
              <a:rPr lang="en-US" b="1" i="1">
                <a:ea typeface="+mn-lt"/>
                <a:cs typeface="+mn-lt"/>
              </a:rPr>
              <a:t>(</a:t>
            </a:r>
            <a:r>
              <a:rPr lang="en-US" b="1">
                <a:ea typeface="+mn-lt"/>
                <a:cs typeface="+mn-lt"/>
              </a:rPr>
              <a:t>variable réponse continue)</a:t>
            </a:r>
            <a:br>
              <a:rPr lang="en-US" b="1" dirty="0">
                <a:ea typeface="+mn-lt"/>
                <a:cs typeface="+mn-lt"/>
              </a:rPr>
            </a:br>
            <a:r>
              <a:rPr lang="en-US" b="1">
                <a:ea typeface="+mn-lt"/>
                <a:cs typeface="+mn-lt"/>
              </a:rPr>
              <a:t>– </a:t>
            </a:r>
            <a:r>
              <a:rPr lang="en-US">
                <a:ea typeface="+mn-lt"/>
                <a:cs typeface="+mn-lt"/>
              </a:rPr>
              <a:t>Prédiction  </a:t>
            </a:r>
            <a:endParaRPr lang="en-US"/>
          </a:p>
          <a:p>
            <a:r>
              <a:rPr lang="en-US">
                <a:ea typeface="+mn-lt"/>
                <a:cs typeface="+mn-lt"/>
              </a:rPr>
              <a:t>Si </a:t>
            </a:r>
            <a:r>
              <a:rPr lang="en-US" b="1" i="1">
                <a:ea typeface="+mn-lt"/>
                <a:cs typeface="+mn-lt"/>
              </a:rPr>
              <a:t>f</a:t>
            </a:r>
            <a:r>
              <a:rPr lang="en-US">
                <a:ea typeface="+mn-lt"/>
                <a:cs typeface="+mn-lt"/>
              </a:rPr>
              <a:t> est une </a:t>
            </a:r>
            <a:r>
              <a:rPr lang="en-US" i="1">
                <a:ea typeface="+mn-lt"/>
                <a:cs typeface="+mn-lt"/>
              </a:rPr>
              <a:t>fonction discrète</a:t>
            </a:r>
            <a:r>
              <a:rPr lang="en-US" dirty="0">
                <a:ea typeface="+mn-lt"/>
                <a:cs typeface="+mn-lt"/>
              </a:rPr>
              <a:t> </a:t>
            </a:r>
            <a:r>
              <a:rPr lang="en-US" b="1" i="1">
                <a:ea typeface="+mn-lt"/>
                <a:cs typeface="+mn-lt"/>
              </a:rPr>
              <a:t>(variable réponse qualitative)</a:t>
            </a:r>
            <a:br>
              <a:rPr lang="en-US" b="1" i="1" dirty="0">
                <a:ea typeface="+mn-lt"/>
                <a:cs typeface="+mn-lt"/>
              </a:rPr>
            </a:br>
            <a:r>
              <a:rPr lang="en-US" b="1" i="1">
                <a:ea typeface="+mn-lt"/>
                <a:cs typeface="+mn-lt"/>
              </a:rPr>
              <a:t>– </a:t>
            </a:r>
            <a:r>
              <a:rPr lang="en-US">
                <a:ea typeface="+mn-lt"/>
                <a:cs typeface="+mn-lt"/>
              </a:rPr>
              <a:t>Classement (catégorisation ou en anglais « classification ») </a:t>
            </a:r>
            <a:endParaRPr lang="en-US"/>
          </a:p>
        </p:txBody>
      </p:sp>
    </p:spTree>
    <p:extLst>
      <p:ext uri="{BB962C8B-B14F-4D97-AF65-F5344CB8AC3E}">
        <p14:creationId xmlns:p14="http://schemas.microsoft.com/office/powerpoint/2010/main" val="3807769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C24E2-1B9A-4449-BDC4-C893682B7F9F}"/>
              </a:ext>
            </a:extLst>
          </p:cNvPr>
          <p:cNvSpPr>
            <a:spLocks noGrp="1"/>
          </p:cNvSpPr>
          <p:nvPr>
            <p:ph type="title"/>
          </p:nvPr>
        </p:nvSpPr>
        <p:spPr/>
        <p:txBody>
          <a:bodyPr/>
          <a:lstStyle/>
          <a:p>
            <a:r>
              <a:rPr lang="en-US">
                <a:ea typeface="+mj-lt"/>
                <a:cs typeface="+mj-lt"/>
              </a:rPr>
              <a:t>Classement </a:t>
            </a:r>
            <a:endParaRPr lang="en-US"/>
          </a:p>
        </p:txBody>
      </p:sp>
      <p:sp>
        <p:nvSpPr>
          <p:cNvPr id="3" name="Content Placeholder 2">
            <a:extLst>
              <a:ext uri="{FF2B5EF4-FFF2-40B4-BE49-F238E27FC236}">
                <a16:creationId xmlns:a16="http://schemas.microsoft.com/office/drawing/2014/main" id="{6BC786D1-2B06-4EB3-A59B-5DE38199E1F7}"/>
              </a:ext>
            </a:extLst>
          </p:cNvPr>
          <p:cNvSpPr>
            <a:spLocks noGrp="1"/>
          </p:cNvSpPr>
          <p:nvPr>
            <p:ph idx="1"/>
          </p:nvPr>
        </p:nvSpPr>
        <p:spPr/>
        <p:txBody>
          <a:bodyPr vert="horz" lIns="91440" tIns="45720" rIns="91440" bIns="45720" rtlCol="0" anchor="t">
            <a:normAutofit/>
          </a:bodyPr>
          <a:lstStyle/>
          <a:p>
            <a:r>
              <a:rPr lang="en-US">
                <a:ea typeface="+mn-lt"/>
                <a:cs typeface="+mn-lt"/>
              </a:rPr>
              <a:t>Le classement est l’opération qui permet de placer chaque individu de la population étudiée dans une classe, parmi plusieurs classes prédéfinies, en fonctions des caractéristiques de l’individu indiquées comme variables explicatives. </a:t>
            </a:r>
            <a:endParaRPr lang="en-US"/>
          </a:p>
          <a:p>
            <a:r>
              <a:rPr lang="en-US">
                <a:ea typeface="+mn-lt"/>
                <a:cs typeface="+mn-lt"/>
              </a:rPr>
              <a:t>L’affectation à une classe à partir des caractéristiques explicatives se fait généralement par une formule, un algorithme ou un ensemble de règles, qui constitue un modèle et qu’il faut découvrir.</a:t>
            </a:r>
            <a:endParaRPr lang="en-US"/>
          </a:p>
          <a:p>
            <a:endParaRPr lang="en-US" dirty="0"/>
          </a:p>
        </p:txBody>
      </p:sp>
    </p:spTree>
    <p:extLst>
      <p:ext uri="{BB962C8B-B14F-4D97-AF65-F5344CB8AC3E}">
        <p14:creationId xmlns:p14="http://schemas.microsoft.com/office/powerpoint/2010/main" val="895363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CCD83-2AE7-4114-ABEC-6AD82C3C8F56}"/>
              </a:ext>
            </a:extLst>
          </p:cNvPr>
          <p:cNvSpPr>
            <a:spLocks noGrp="1"/>
          </p:cNvSpPr>
          <p:nvPr>
            <p:ph type="title"/>
          </p:nvPr>
        </p:nvSpPr>
        <p:spPr>
          <a:xfrm>
            <a:off x="2321528" y="-2191"/>
            <a:ext cx="8911687" cy="1280890"/>
          </a:xfrm>
        </p:spPr>
        <p:txBody>
          <a:bodyPr/>
          <a:lstStyle/>
          <a:p>
            <a:r>
              <a:rPr lang="en-US" b="1" u="sng">
                <a:solidFill>
                  <a:srgbClr val="FF0000"/>
                </a:solidFill>
                <a:ea typeface="+mj-lt"/>
                <a:cs typeface="+mj-lt"/>
              </a:rPr>
              <a:t>Processus de classement </a:t>
            </a:r>
            <a:endParaRPr lang="en-US" b="1" u="sng">
              <a:solidFill>
                <a:srgbClr val="FF0000"/>
              </a:solidFill>
            </a:endParaRPr>
          </a:p>
        </p:txBody>
      </p:sp>
      <p:sp>
        <p:nvSpPr>
          <p:cNvPr id="3" name="Content Placeholder 2">
            <a:extLst>
              <a:ext uri="{FF2B5EF4-FFF2-40B4-BE49-F238E27FC236}">
                <a16:creationId xmlns:a16="http://schemas.microsoft.com/office/drawing/2014/main" id="{25E737BC-FC6D-4308-93DC-4458E2C54931}"/>
              </a:ext>
            </a:extLst>
          </p:cNvPr>
          <p:cNvSpPr>
            <a:spLocks noGrp="1"/>
          </p:cNvSpPr>
          <p:nvPr>
            <p:ph idx="1"/>
          </p:nvPr>
        </p:nvSpPr>
        <p:spPr>
          <a:xfrm>
            <a:off x="1973349" y="640915"/>
            <a:ext cx="10220194" cy="6105375"/>
          </a:xfrm>
        </p:spPr>
        <p:txBody>
          <a:bodyPr vert="horz" lIns="91440" tIns="45720" rIns="91440" bIns="45720" rtlCol="0" anchor="t">
            <a:normAutofit/>
          </a:bodyPr>
          <a:lstStyle/>
          <a:p>
            <a:r>
              <a:rPr lang="en-US" b="1">
                <a:ea typeface="+mn-lt"/>
                <a:cs typeface="+mn-lt"/>
              </a:rPr>
              <a:t>Etape 1 :</a:t>
            </a:r>
            <a:br>
              <a:rPr lang="en-US" b="1" dirty="0">
                <a:ea typeface="+mn-lt"/>
                <a:cs typeface="+mn-lt"/>
              </a:rPr>
            </a:br>
            <a:r>
              <a:rPr lang="en-US" b="1">
                <a:ea typeface="+mn-lt"/>
                <a:cs typeface="+mn-lt"/>
              </a:rPr>
              <a:t>Construction du modèle </a:t>
            </a:r>
            <a:r>
              <a:rPr lang="en-US">
                <a:ea typeface="+mn-lt"/>
                <a:cs typeface="+mn-lt"/>
              </a:rPr>
              <a:t>à partir de l’échantillon d’apprentissage</a:t>
            </a:r>
          </a:p>
          <a:p>
            <a:r>
              <a:rPr lang="en-US" b="1">
                <a:ea typeface="+mn-lt"/>
                <a:cs typeface="+mn-lt"/>
              </a:rPr>
              <a:t>Etape 2: </a:t>
            </a:r>
            <a:br>
              <a:rPr lang="en-US" b="1" dirty="0">
                <a:ea typeface="+mn-lt"/>
                <a:cs typeface="+mn-lt"/>
              </a:rPr>
            </a:br>
            <a:r>
              <a:rPr lang="en-US" b="1">
                <a:ea typeface="+mn-lt"/>
                <a:cs typeface="+mn-lt"/>
              </a:rPr>
              <a:t>Tester le modèle: </a:t>
            </a:r>
            <a:r>
              <a:rPr lang="en-US">
                <a:ea typeface="+mn-lt"/>
                <a:cs typeface="+mn-lt"/>
              </a:rPr>
              <a:t>vérifier la performance du modèle sur un échantillon</a:t>
            </a:r>
            <a:r>
              <a:rPr lang="en-US" b="1" dirty="0">
                <a:ea typeface="+mn-lt"/>
                <a:cs typeface="+mn-lt"/>
              </a:rPr>
              <a:t> </a:t>
            </a:r>
            <a:r>
              <a:rPr lang="en-US">
                <a:ea typeface="+mn-lt"/>
                <a:cs typeface="+mn-lt"/>
              </a:rPr>
              <a:t>test</a:t>
            </a:r>
          </a:p>
          <a:p>
            <a:r>
              <a:rPr lang="en-US" b="1">
                <a:ea typeface="+mn-lt"/>
                <a:cs typeface="+mn-lt"/>
              </a:rPr>
              <a:t>Etape 3:</a:t>
            </a:r>
          </a:p>
          <a:p>
            <a:r>
              <a:rPr lang="en-US" b="1">
                <a:ea typeface="+mn-lt"/>
                <a:cs typeface="+mn-lt"/>
              </a:rPr>
              <a:t>Validation du modèle: (facultative) : </a:t>
            </a:r>
            <a:r>
              <a:rPr lang="en-US">
                <a:ea typeface="+mn-lt"/>
                <a:cs typeface="+mn-lt"/>
              </a:rPr>
              <a:t>vérification sur un troisième</a:t>
            </a:r>
            <a:r>
              <a:rPr lang="en-US" b="1" dirty="0">
                <a:ea typeface="+mn-lt"/>
                <a:cs typeface="+mn-lt"/>
              </a:rPr>
              <a:t> </a:t>
            </a:r>
            <a:r>
              <a:rPr lang="en-US">
                <a:ea typeface="+mn-lt"/>
                <a:cs typeface="+mn-lt"/>
              </a:rPr>
              <a:t>échantillon</a:t>
            </a:r>
          </a:p>
          <a:p>
            <a:r>
              <a:rPr lang="en-US" b="1">
                <a:ea typeface="+mn-lt"/>
                <a:cs typeface="+mn-lt"/>
              </a:rPr>
              <a:t>Etape 4 :</a:t>
            </a:r>
            <a:endParaRPr lang="en-US"/>
          </a:p>
          <a:p>
            <a:r>
              <a:rPr lang="en-US" b="1">
                <a:ea typeface="+mn-lt"/>
                <a:cs typeface="+mn-lt"/>
              </a:rPr>
              <a:t>Utilisation du modèle</a:t>
            </a:r>
            <a:r>
              <a:rPr lang="en-US">
                <a:ea typeface="+mn-lt"/>
                <a:cs typeface="+mn-lt"/>
              </a:rPr>
              <a:t>: utiliser le modèle dans le classement de</a:t>
            </a:r>
            <a:r>
              <a:rPr lang="en-US" b="1" dirty="0">
                <a:ea typeface="+mn-lt"/>
                <a:cs typeface="+mn-lt"/>
              </a:rPr>
              <a:t> </a:t>
            </a:r>
            <a:r>
              <a:rPr lang="en-US">
                <a:ea typeface="+mn-lt"/>
                <a:cs typeface="+mn-lt"/>
              </a:rPr>
              <a:t>nouvelles données</a:t>
            </a:r>
            <a:endParaRPr lang="en-US"/>
          </a:p>
        </p:txBody>
      </p:sp>
    </p:spTree>
    <p:extLst>
      <p:ext uri="{BB962C8B-B14F-4D97-AF65-F5344CB8AC3E}">
        <p14:creationId xmlns:p14="http://schemas.microsoft.com/office/powerpoint/2010/main" val="1376033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76E22-B345-4FDE-BE7F-31283A90EB0F}"/>
              </a:ext>
            </a:extLst>
          </p:cNvPr>
          <p:cNvSpPr>
            <a:spLocks noGrp="1"/>
          </p:cNvSpPr>
          <p:nvPr>
            <p:ph type="title"/>
          </p:nvPr>
        </p:nvSpPr>
        <p:spPr/>
        <p:txBody>
          <a:bodyPr/>
          <a:lstStyle/>
          <a:p>
            <a:r>
              <a:rPr lang="en-US">
                <a:ea typeface="+mj-lt"/>
                <a:cs typeface="+mj-lt"/>
              </a:rPr>
              <a:t>Algorithmes de classement </a:t>
            </a:r>
            <a:endParaRPr lang="en-US"/>
          </a:p>
        </p:txBody>
      </p:sp>
      <p:sp>
        <p:nvSpPr>
          <p:cNvPr id="3" name="Content Placeholder 2">
            <a:extLst>
              <a:ext uri="{FF2B5EF4-FFF2-40B4-BE49-F238E27FC236}">
                <a16:creationId xmlns:a16="http://schemas.microsoft.com/office/drawing/2014/main" id="{4424518B-219F-4E7B-A29C-5B0C38682EB8}"/>
              </a:ext>
            </a:extLst>
          </p:cNvPr>
          <p:cNvSpPr>
            <a:spLocks noGrp="1"/>
          </p:cNvSpPr>
          <p:nvPr>
            <p:ph idx="1"/>
          </p:nvPr>
        </p:nvSpPr>
        <p:spPr/>
        <p:txBody>
          <a:bodyPr vert="horz" lIns="91440" tIns="45720" rIns="91440" bIns="45720" rtlCol="0" anchor="t">
            <a:normAutofit/>
          </a:bodyPr>
          <a:lstStyle/>
          <a:p>
            <a:r>
              <a:rPr lang="en-US">
                <a:ea typeface="+mn-lt"/>
                <a:cs typeface="+mn-lt"/>
              </a:rPr>
              <a:t>Les réseaux de neurones, très utilisés dans les années 80-90, sont inspirés à l’origine du fonctionnement du cerveau humain.</a:t>
            </a:r>
          </a:p>
          <a:p>
            <a:r>
              <a:rPr lang="en-US">
                <a:ea typeface="+mn-lt"/>
                <a:cs typeface="+mn-lt"/>
              </a:rPr>
              <a:t>Les arbres de décision modélisent la fonction à apprendre par une succession de critères organisés suivant une structure arborescente.</a:t>
            </a:r>
            <a:endParaRPr lang="en-US" dirty="0">
              <a:ea typeface="+mn-lt"/>
              <a:cs typeface="+mn-lt"/>
            </a:endParaRPr>
          </a:p>
          <a:p>
            <a:r>
              <a:rPr lang="en-US">
                <a:ea typeface="+mn-lt"/>
                <a:cs typeface="+mn-lt"/>
              </a:rPr>
              <a:t>K –plus proche voisins utilise des mesures de distance pour trouver la classe d’un individus en se basant sur celles de ces voisins les plus proches</a:t>
            </a:r>
            <a:endParaRPr lang="en-US" dirty="0">
              <a:ea typeface="+mn-lt"/>
              <a:cs typeface="+mn-lt"/>
            </a:endParaRPr>
          </a:p>
          <a:p>
            <a:r>
              <a:rPr lang="en-US">
                <a:ea typeface="+mn-lt"/>
                <a:cs typeface="+mn-lt"/>
              </a:rPr>
              <a:t>Les SVM ou machines à vecteurs de supports se base sur le principe d’une séparation graphique entre les classes</a:t>
            </a:r>
            <a:endParaRPr lang="en-US"/>
          </a:p>
          <a:p>
            <a:endParaRPr lang="en-US" dirty="0"/>
          </a:p>
        </p:txBody>
      </p:sp>
    </p:spTree>
    <p:extLst>
      <p:ext uri="{BB962C8B-B14F-4D97-AF65-F5344CB8AC3E}">
        <p14:creationId xmlns:p14="http://schemas.microsoft.com/office/powerpoint/2010/main" val="2587663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40453-1A52-42B0-8706-3DBF7870EC45}"/>
              </a:ext>
            </a:extLst>
          </p:cNvPr>
          <p:cNvSpPr>
            <a:spLocks noGrp="1"/>
          </p:cNvSpPr>
          <p:nvPr>
            <p:ph type="title"/>
          </p:nvPr>
        </p:nvSpPr>
        <p:spPr/>
        <p:txBody>
          <a:bodyPr/>
          <a:lstStyle/>
          <a:p>
            <a:r>
              <a:rPr lang="en-US">
                <a:ea typeface="+mj-lt"/>
                <a:cs typeface="+mj-lt"/>
              </a:rPr>
              <a:t>Prédiction </a:t>
            </a:r>
            <a:endParaRPr lang="en-US"/>
          </a:p>
        </p:txBody>
      </p:sp>
      <p:sp>
        <p:nvSpPr>
          <p:cNvPr id="3" name="Content Placeholder 2">
            <a:extLst>
              <a:ext uri="{FF2B5EF4-FFF2-40B4-BE49-F238E27FC236}">
                <a16:creationId xmlns:a16="http://schemas.microsoft.com/office/drawing/2014/main" id="{16F28C36-DECD-4570-95D6-4B4E0C00636E}"/>
              </a:ext>
            </a:extLst>
          </p:cNvPr>
          <p:cNvSpPr>
            <a:spLocks noGrp="1"/>
          </p:cNvSpPr>
          <p:nvPr>
            <p:ph idx="1"/>
          </p:nvPr>
        </p:nvSpPr>
        <p:spPr/>
        <p:txBody>
          <a:bodyPr vert="horz" lIns="91440" tIns="45720" rIns="91440" bIns="45720" rtlCol="0" anchor="t">
            <a:normAutofit/>
          </a:bodyPr>
          <a:lstStyle/>
          <a:p>
            <a:r>
              <a:rPr lang="en-US">
                <a:ea typeface="+mn-lt"/>
                <a:cs typeface="+mn-lt"/>
              </a:rPr>
              <a:t>la méthode de prédiction la plus utilisée est la régression ( on cherche à trouver une relation entre variables )</a:t>
            </a:r>
            <a:br>
              <a:rPr lang="en-US" dirty="0">
                <a:ea typeface="+mn-lt"/>
                <a:cs typeface="+mn-lt"/>
              </a:rPr>
            </a:br>
            <a:r>
              <a:rPr lang="en-US">
                <a:ea typeface="+mn-lt"/>
                <a:cs typeface="+mn-lt"/>
              </a:rPr>
              <a:t>– Régression linéaire ( simple/multiple)</a:t>
            </a:r>
            <a:br>
              <a:rPr lang="en-US" dirty="0">
                <a:ea typeface="+mn-lt"/>
                <a:cs typeface="+mn-lt"/>
              </a:rPr>
            </a:br>
            <a:r>
              <a:rPr lang="en-US">
                <a:ea typeface="+mn-lt"/>
                <a:cs typeface="+mn-lt"/>
              </a:rPr>
              <a:t>– Régression non linéaire</a:t>
            </a:r>
            <a:br>
              <a:rPr lang="en-US" dirty="0">
                <a:ea typeface="+mn-lt"/>
                <a:cs typeface="+mn-lt"/>
              </a:rPr>
            </a:br>
            <a:r>
              <a:rPr lang="en-US">
                <a:ea typeface="+mn-lt"/>
                <a:cs typeface="+mn-lt"/>
              </a:rPr>
              <a:t>==&gt;On suppose deux variables X et Y , on peut représenter la distribution de ces deux variables par un nuage de points ; </a:t>
            </a:r>
            <a:br>
              <a:rPr lang="en-US" dirty="0">
                <a:ea typeface="+mn-lt"/>
                <a:cs typeface="+mn-lt"/>
              </a:rPr>
            </a:br>
            <a:endParaRPr lang="en-US" dirty="0">
              <a:ea typeface="+mn-lt"/>
              <a:cs typeface="+mn-lt"/>
            </a:endParaRPr>
          </a:p>
          <a:p>
            <a:endParaRPr lang="en-US"/>
          </a:p>
        </p:txBody>
      </p:sp>
    </p:spTree>
    <p:extLst>
      <p:ext uri="{BB962C8B-B14F-4D97-AF65-F5344CB8AC3E}">
        <p14:creationId xmlns:p14="http://schemas.microsoft.com/office/powerpoint/2010/main" val="601554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13B3F0-FFAE-4F93-898A-076EF94AD0C0}"/>
              </a:ext>
            </a:extLst>
          </p:cNvPr>
          <p:cNvSpPr>
            <a:spLocks noGrp="1"/>
          </p:cNvSpPr>
          <p:nvPr>
            <p:ph idx="1"/>
          </p:nvPr>
        </p:nvSpPr>
        <p:spPr>
          <a:xfrm>
            <a:off x="1865312" y="0"/>
            <a:ext cx="8915400" cy="3777622"/>
          </a:xfrm>
        </p:spPr>
        <p:txBody>
          <a:bodyPr vert="horz" lIns="91440" tIns="45720" rIns="91440" bIns="45720" rtlCol="0" anchor="t">
            <a:normAutofit/>
          </a:bodyPr>
          <a:lstStyle/>
          <a:p>
            <a:r>
              <a:rPr lang="en-US" sz="2400" b="1" u="sng" dirty="0" err="1">
                <a:solidFill>
                  <a:srgbClr val="FF0000"/>
                </a:solidFill>
                <a:ea typeface="+mn-lt"/>
                <a:cs typeface="+mn-lt"/>
              </a:rPr>
              <a:t>Régression</a:t>
            </a:r>
            <a:r>
              <a:rPr lang="en-US" sz="2400" b="1" u="sng" dirty="0">
                <a:solidFill>
                  <a:srgbClr val="FF0000"/>
                </a:solidFill>
                <a:ea typeface="+mn-lt"/>
                <a:cs typeface="+mn-lt"/>
              </a:rPr>
              <a:t>  </a:t>
            </a:r>
          </a:p>
          <a:p>
            <a:r>
              <a:rPr lang="en-US" dirty="0">
                <a:ea typeface="+mn-lt"/>
                <a:cs typeface="+mn-lt"/>
              </a:rPr>
              <a:t>Comment </a:t>
            </a:r>
            <a:r>
              <a:rPr lang="en-US" dirty="0" err="1">
                <a:ea typeface="+mn-lt"/>
                <a:cs typeface="+mn-lt"/>
              </a:rPr>
              <a:t>représenter</a:t>
            </a:r>
            <a:r>
              <a:rPr lang="en-US" dirty="0">
                <a:ea typeface="+mn-lt"/>
                <a:cs typeface="+mn-lt"/>
              </a:rPr>
              <a:t> </a:t>
            </a:r>
            <a:r>
              <a:rPr lang="en-US" dirty="0" err="1">
                <a:ea typeface="+mn-lt"/>
                <a:cs typeface="+mn-lt"/>
              </a:rPr>
              <a:t>ce</a:t>
            </a:r>
            <a:r>
              <a:rPr lang="en-US" dirty="0">
                <a:ea typeface="+mn-lt"/>
                <a:cs typeface="+mn-lt"/>
              </a:rPr>
              <a:t> </a:t>
            </a:r>
            <a:r>
              <a:rPr lang="en-US" dirty="0" err="1">
                <a:ea typeface="+mn-lt"/>
                <a:cs typeface="+mn-lt"/>
              </a:rPr>
              <a:t>nuage</a:t>
            </a:r>
            <a:r>
              <a:rPr lang="en-US" dirty="0">
                <a:ea typeface="+mn-lt"/>
                <a:cs typeface="+mn-lt"/>
              </a:rPr>
              <a:t> de points ou diagramme de dispersion par une droite représentative qui décrit les rapports entre </a:t>
            </a:r>
            <a:r>
              <a:rPr lang="en-US" dirty="0" err="1">
                <a:ea typeface="+mn-lt"/>
                <a:cs typeface="+mn-lt"/>
              </a:rPr>
              <a:t>ces</a:t>
            </a:r>
            <a:r>
              <a:rPr lang="en-US" dirty="0">
                <a:ea typeface="+mn-lt"/>
                <a:cs typeface="+mn-lt"/>
              </a:rPr>
              <a:t> deux variables </a:t>
            </a:r>
          </a:p>
          <a:p>
            <a:r>
              <a:rPr lang="en-US" dirty="0" err="1">
                <a:ea typeface="+mn-lt"/>
                <a:cs typeface="+mn-lt"/>
              </a:rPr>
              <a:t>Régression</a:t>
            </a:r>
            <a:r>
              <a:rPr lang="en-US" dirty="0">
                <a:ea typeface="+mn-lt"/>
                <a:cs typeface="+mn-lt"/>
              </a:rPr>
              <a:t> </a:t>
            </a:r>
            <a:r>
              <a:rPr lang="en-US" dirty="0" err="1">
                <a:ea typeface="+mn-lt"/>
                <a:cs typeface="+mn-lt"/>
              </a:rPr>
              <a:t>linéaire</a:t>
            </a:r>
            <a:r>
              <a:rPr lang="en-US" dirty="0">
                <a:ea typeface="+mn-lt"/>
                <a:cs typeface="+mn-lt"/>
              </a:rPr>
              <a:t> simple </a:t>
            </a:r>
          </a:p>
          <a:p>
            <a:r>
              <a:rPr lang="en-US" dirty="0" err="1">
                <a:ea typeface="+mn-lt"/>
                <a:cs typeface="+mn-lt"/>
              </a:rPr>
              <a:t>Modèle</a:t>
            </a:r>
            <a:r>
              <a:rPr lang="en-US" dirty="0">
                <a:ea typeface="+mn-lt"/>
                <a:cs typeface="+mn-lt"/>
              </a:rPr>
              <a:t> :On suppose: y = f(x) =    +          X </a:t>
            </a:r>
          </a:p>
          <a:p>
            <a:pPr marL="0" indent="0">
              <a:buNone/>
            </a:pPr>
            <a:endParaRPr lang="en-US" dirty="0">
              <a:ea typeface="+mn-lt"/>
              <a:cs typeface="+mn-lt"/>
            </a:endParaRPr>
          </a:p>
        </p:txBody>
      </p:sp>
      <p:sp>
        <p:nvSpPr>
          <p:cNvPr id="9" name="TextBox 8">
            <a:extLst>
              <a:ext uri="{FF2B5EF4-FFF2-40B4-BE49-F238E27FC236}">
                <a16:creationId xmlns:a16="http://schemas.microsoft.com/office/drawing/2014/main" id="{E75C2AE7-DCC4-43E6-BC61-829A1058201A}"/>
              </a:ext>
            </a:extLst>
          </p:cNvPr>
          <p:cNvSpPr txBox="1"/>
          <p:nvPr/>
        </p:nvSpPr>
        <p:spPr>
          <a:xfrm>
            <a:off x="2105025" y="2286000"/>
            <a:ext cx="517207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X = variable explicative </a:t>
            </a:r>
          </a:p>
          <a:p>
            <a:r>
              <a:rPr lang="en-US" sz="2400" dirty="0">
                <a:latin typeface="Century Gothic"/>
                <a:cs typeface="Times New Roman"/>
              </a:rPr>
              <a:t>Y=variable </a:t>
            </a:r>
            <a:r>
              <a:rPr lang="en-US" sz="2400" dirty="0" err="1">
                <a:latin typeface="Century Gothic"/>
                <a:cs typeface="Times New Roman"/>
              </a:rPr>
              <a:t>expliquée</a:t>
            </a:r>
          </a:p>
          <a:p>
            <a:endParaRPr lang="en-US">
              <a:latin typeface="Times New Roman"/>
              <a:cs typeface="Times New Roman"/>
            </a:endParaRPr>
          </a:p>
          <a:p>
            <a:endParaRPr lang="en-US">
              <a:latin typeface="Times New Roman"/>
              <a:cs typeface="Times New Roman"/>
            </a:endParaRPr>
          </a:p>
        </p:txBody>
      </p:sp>
      <p:sp>
        <p:nvSpPr>
          <p:cNvPr id="12" name="TextBox 11">
            <a:extLst>
              <a:ext uri="{FF2B5EF4-FFF2-40B4-BE49-F238E27FC236}">
                <a16:creationId xmlns:a16="http://schemas.microsoft.com/office/drawing/2014/main" id="{C1A95BDB-8C56-482B-B8A6-67A6A8880F16}"/>
              </a:ext>
            </a:extLst>
          </p:cNvPr>
          <p:cNvSpPr txBox="1"/>
          <p:nvPr/>
        </p:nvSpPr>
        <p:spPr>
          <a:xfrm>
            <a:off x="1866900" y="2981325"/>
            <a:ext cx="102108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Calibri"/>
                <a:cs typeface="Calibri"/>
              </a:rPr>
              <a:t>Propriétés d’une droite de régression</a:t>
            </a:r>
            <a:endParaRPr lang="en-US"/>
          </a:p>
        </p:txBody>
      </p:sp>
      <p:sp>
        <p:nvSpPr>
          <p:cNvPr id="13" name="TextBox 12">
            <a:extLst>
              <a:ext uri="{FF2B5EF4-FFF2-40B4-BE49-F238E27FC236}">
                <a16:creationId xmlns:a16="http://schemas.microsoft.com/office/drawing/2014/main" id="{B9FB7C86-78B6-4022-BF4B-3BF85A6BBA2F}"/>
              </a:ext>
            </a:extLst>
          </p:cNvPr>
          <p:cNvSpPr txBox="1"/>
          <p:nvPr/>
        </p:nvSpPr>
        <p:spPr>
          <a:xfrm>
            <a:off x="1638300" y="3714750"/>
            <a:ext cx="1049655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L’équation </a:t>
            </a:r>
            <a:r>
              <a:rPr lang="en-US" sz="2400" dirty="0" err="1"/>
              <a:t>peut</a:t>
            </a:r>
            <a:r>
              <a:rPr lang="en-US" sz="2400" dirty="0"/>
              <a:t> </a:t>
            </a:r>
            <a:r>
              <a:rPr lang="en-US" sz="2400" dirty="0" err="1"/>
              <a:t>être</a:t>
            </a:r>
            <a:r>
              <a:rPr lang="en-US" sz="2400" dirty="0"/>
              <a:t> utile pour </a:t>
            </a:r>
            <a:r>
              <a:rPr lang="en-US" sz="2400" dirty="0" err="1"/>
              <a:t>prédire</a:t>
            </a:r>
            <a:r>
              <a:rPr lang="en-US" sz="2400" dirty="0"/>
              <a:t> </a:t>
            </a:r>
            <a:r>
              <a:rPr lang="en-US" sz="2400" dirty="0" err="1"/>
              <a:t>une</a:t>
            </a:r>
            <a:r>
              <a:rPr lang="en-US" sz="2400" dirty="0"/>
              <a:t> </a:t>
            </a:r>
            <a:r>
              <a:rPr lang="en-US" sz="2400" dirty="0" err="1"/>
              <a:t>valeur</a:t>
            </a:r>
            <a:r>
              <a:rPr lang="en-US" sz="2400" dirty="0"/>
              <a:t> de Y pour </a:t>
            </a:r>
            <a:r>
              <a:rPr lang="en-US" sz="2400" dirty="0" err="1"/>
              <a:t>n’importe</a:t>
            </a:r>
            <a:r>
              <a:rPr lang="en-US" sz="2400" dirty="0"/>
              <a:t> quelle </a:t>
            </a:r>
            <a:r>
              <a:rPr lang="en-US" sz="2400" dirty="0" err="1"/>
              <a:t>valeur</a:t>
            </a:r>
            <a:r>
              <a:rPr lang="en-US" sz="2400" dirty="0"/>
              <a:t> de X ;</a:t>
            </a:r>
          </a:p>
          <a:p>
            <a:r>
              <a:rPr lang="en-US" sz="2400" dirty="0"/>
              <a:t>La droite passe </a:t>
            </a:r>
            <a:r>
              <a:rPr lang="en-US" sz="2400" dirty="0" err="1"/>
              <a:t>toujours</a:t>
            </a:r>
            <a:r>
              <a:rPr lang="en-US" sz="2400" dirty="0"/>
              <a:t> par le point </a:t>
            </a:r>
            <a:r>
              <a:rPr lang="en-US" sz="2400" dirty="0" err="1"/>
              <a:t>Xmoy</a:t>
            </a:r>
            <a:r>
              <a:rPr lang="en-US" sz="2400" dirty="0"/>
              <a:t>. et </a:t>
            </a:r>
            <a:r>
              <a:rPr lang="en-US" sz="2400" dirty="0" err="1"/>
              <a:t>Ymoy</a:t>
            </a:r>
            <a:r>
              <a:rPr lang="en-US" sz="2400" dirty="0"/>
              <a:t>.  ;</a:t>
            </a:r>
            <a:endParaRPr lang="en-US" sz="2400" dirty="0">
              <a:latin typeface="Century Gothic" panose="020B0502020202020204"/>
              <a:cs typeface="Arial"/>
            </a:endParaRPr>
          </a:p>
          <a:p>
            <a:r>
              <a:rPr lang="en-US" sz="2400" dirty="0" err="1"/>
              <a:t>L’ordonnée</a:t>
            </a:r>
            <a:r>
              <a:rPr lang="en-US" sz="2400" dirty="0"/>
              <a:t> à </a:t>
            </a:r>
            <a:r>
              <a:rPr lang="en-US" sz="2400" dirty="0" err="1"/>
              <a:t>l’origine</a:t>
            </a:r>
            <a:r>
              <a:rPr lang="en-US" sz="2400" dirty="0"/>
              <a:t> « » </a:t>
            </a:r>
            <a:r>
              <a:rPr lang="en-US" sz="2400" dirty="0" err="1"/>
              <a:t>donne</a:t>
            </a:r>
            <a:r>
              <a:rPr lang="en-US" sz="2400" dirty="0"/>
              <a:t> la </a:t>
            </a:r>
            <a:r>
              <a:rPr lang="en-US" sz="2400" dirty="0" err="1"/>
              <a:t>valeur</a:t>
            </a:r>
            <a:r>
              <a:rPr lang="en-US" sz="2400" dirty="0"/>
              <a:t> de Y </a:t>
            </a:r>
            <a:r>
              <a:rPr lang="en-US" sz="2400" dirty="0" err="1"/>
              <a:t>quand</a:t>
            </a:r>
            <a:r>
              <a:rPr lang="en-US" sz="2400" dirty="0"/>
              <a:t> X </a:t>
            </a:r>
            <a:r>
              <a:rPr lang="en-US" sz="2400" dirty="0" err="1"/>
              <a:t>égale</a:t>
            </a:r>
            <a:r>
              <a:rPr lang="en-US" sz="2400" dirty="0"/>
              <a:t> </a:t>
            </a:r>
            <a:r>
              <a:rPr lang="en-US" sz="2400" dirty="0" err="1"/>
              <a:t>zéro</a:t>
            </a:r>
            <a:r>
              <a:rPr lang="en-US" sz="2400" dirty="0"/>
              <a:t>;</a:t>
            </a:r>
          </a:p>
          <a:p>
            <a:r>
              <a:rPr lang="en-US" sz="2400" dirty="0"/>
              <a:t>La </a:t>
            </a:r>
            <a:r>
              <a:rPr lang="en-US" sz="2400" dirty="0" err="1"/>
              <a:t>pente</a:t>
            </a:r>
            <a:r>
              <a:rPr lang="en-US" sz="2400" dirty="0"/>
              <a:t> « » </a:t>
            </a:r>
            <a:r>
              <a:rPr lang="en-US" sz="2400" dirty="0" err="1"/>
              <a:t>mesure</a:t>
            </a:r>
            <a:r>
              <a:rPr lang="en-US" sz="2400" dirty="0"/>
              <a:t> les variations de Y par rapport aux variations de X : la </a:t>
            </a:r>
            <a:r>
              <a:rPr lang="en-US" sz="2400" dirty="0" err="1"/>
              <a:t>pente</a:t>
            </a:r>
            <a:r>
              <a:rPr lang="en-US" sz="2400" dirty="0"/>
              <a:t> </a:t>
            </a:r>
            <a:r>
              <a:rPr lang="en-US" sz="2400" dirty="0" err="1"/>
              <a:t>peut</a:t>
            </a:r>
            <a:r>
              <a:rPr lang="en-US" sz="2400" dirty="0"/>
              <a:t> </a:t>
            </a:r>
            <a:r>
              <a:rPr lang="en-US" sz="2400" dirty="0" err="1"/>
              <a:t>être</a:t>
            </a:r>
            <a:r>
              <a:rPr lang="en-US" sz="2400" dirty="0"/>
              <a:t> </a:t>
            </a:r>
            <a:r>
              <a:rPr lang="en-US" sz="2400" dirty="0" err="1"/>
              <a:t>nulle</a:t>
            </a:r>
            <a:r>
              <a:rPr lang="en-US" sz="2400" dirty="0"/>
              <a:t>, positive </a:t>
            </a:r>
            <a:r>
              <a:rPr lang="en-US" sz="2400" dirty="0" err="1"/>
              <a:t>ou</a:t>
            </a:r>
            <a:r>
              <a:rPr lang="en-US" sz="2400" dirty="0"/>
              <a:t> </a:t>
            </a:r>
            <a:r>
              <a:rPr lang="en-US" sz="2400" dirty="0" err="1"/>
              <a:t>négative</a:t>
            </a:r>
            <a:r>
              <a:rPr lang="en-US" sz="2400" dirty="0"/>
              <a:t>;</a:t>
            </a:r>
          </a:p>
        </p:txBody>
      </p:sp>
    </p:spTree>
    <p:extLst>
      <p:ext uri="{BB962C8B-B14F-4D97-AF65-F5344CB8AC3E}">
        <p14:creationId xmlns:p14="http://schemas.microsoft.com/office/powerpoint/2010/main" val="1326035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ECCF-A1FE-440F-877B-ADF485C9CB3C}"/>
              </a:ext>
            </a:extLst>
          </p:cNvPr>
          <p:cNvSpPr>
            <a:spLocks noGrp="1"/>
          </p:cNvSpPr>
          <p:nvPr>
            <p:ph type="title"/>
          </p:nvPr>
        </p:nvSpPr>
        <p:spPr/>
        <p:txBody>
          <a:bodyPr/>
          <a:lstStyle/>
          <a:p>
            <a:r>
              <a:rPr lang="en-US" dirty="0">
                <a:ea typeface="+mj-lt"/>
                <a:cs typeface="+mj-lt"/>
              </a:rPr>
              <a:t>Il y a </a:t>
            </a:r>
            <a:r>
              <a:rPr lang="en-US" dirty="0" err="1">
                <a:ea typeface="+mj-lt"/>
                <a:cs typeface="+mj-lt"/>
              </a:rPr>
              <a:t>plusieurs</a:t>
            </a:r>
            <a:r>
              <a:rPr lang="en-US" dirty="0">
                <a:ea typeface="+mj-lt"/>
                <a:cs typeface="+mj-lt"/>
              </a:rPr>
              <a:t> </a:t>
            </a:r>
            <a:r>
              <a:rPr lang="en-US" dirty="0" err="1">
                <a:ea typeface="+mj-lt"/>
                <a:cs typeface="+mj-lt"/>
              </a:rPr>
              <a:t>méthodes</a:t>
            </a:r>
            <a:r>
              <a:rPr lang="en-US" dirty="0">
                <a:ea typeface="+mj-lt"/>
                <a:cs typeface="+mj-lt"/>
              </a:rPr>
              <a:t> </a:t>
            </a:r>
            <a:r>
              <a:rPr lang="en-US" dirty="0" err="1">
                <a:ea typeface="+mj-lt"/>
                <a:cs typeface="+mj-lt"/>
              </a:rPr>
              <a:t>d’estimation</a:t>
            </a:r>
            <a:r>
              <a:rPr lang="en-US" dirty="0">
                <a:ea typeface="+mj-lt"/>
                <a:cs typeface="+mj-lt"/>
              </a:rPr>
              <a:t> des </a:t>
            </a:r>
            <a:r>
              <a:rPr lang="en-US" dirty="0" err="1">
                <a:ea typeface="+mj-lt"/>
                <a:cs typeface="+mj-lt"/>
              </a:rPr>
              <a:t>paramètres</a:t>
            </a:r>
            <a:r>
              <a:rPr lang="en-US" dirty="0">
                <a:ea typeface="+mj-lt"/>
                <a:cs typeface="+mj-lt"/>
              </a:rPr>
              <a:t>: </a:t>
            </a:r>
            <a:endParaRPr lang="en-US"/>
          </a:p>
        </p:txBody>
      </p:sp>
      <p:sp>
        <p:nvSpPr>
          <p:cNvPr id="3" name="Content Placeholder 2">
            <a:extLst>
              <a:ext uri="{FF2B5EF4-FFF2-40B4-BE49-F238E27FC236}">
                <a16:creationId xmlns:a16="http://schemas.microsoft.com/office/drawing/2014/main" id="{E4B57929-405B-4439-ACB3-5CDC9F3F0C7F}"/>
              </a:ext>
            </a:extLst>
          </p:cNvPr>
          <p:cNvSpPr>
            <a:spLocks noGrp="1"/>
          </p:cNvSpPr>
          <p:nvPr>
            <p:ph idx="1"/>
          </p:nvPr>
        </p:nvSpPr>
        <p:spPr/>
        <p:txBody>
          <a:bodyPr vert="horz" lIns="91440" tIns="45720" rIns="91440" bIns="45720" rtlCol="0" anchor="t">
            <a:normAutofit/>
          </a:bodyPr>
          <a:lstStyle/>
          <a:p>
            <a:r>
              <a:rPr lang="en-US" dirty="0" err="1">
                <a:ea typeface="+mn-lt"/>
                <a:cs typeface="+mn-lt"/>
              </a:rPr>
              <a:t>Méthode</a:t>
            </a:r>
            <a:r>
              <a:rPr lang="en-US" dirty="0">
                <a:ea typeface="+mn-lt"/>
                <a:cs typeface="+mn-lt"/>
              </a:rPr>
              <a:t> des </a:t>
            </a:r>
            <a:r>
              <a:rPr lang="en-US" dirty="0" err="1">
                <a:ea typeface="+mn-lt"/>
                <a:cs typeface="+mn-lt"/>
              </a:rPr>
              <a:t>moindres</a:t>
            </a:r>
            <a:r>
              <a:rPr lang="en-US" dirty="0">
                <a:ea typeface="+mn-lt"/>
                <a:cs typeface="+mn-lt"/>
              </a:rPr>
              <a:t> </a:t>
            </a:r>
            <a:r>
              <a:rPr lang="en-US" dirty="0" err="1">
                <a:ea typeface="+mn-lt"/>
                <a:cs typeface="+mn-lt"/>
              </a:rPr>
              <a:t>carrés</a:t>
            </a:r>
            <a:r>
              <a:rPr lang="en-US" dirty="0">
                <a:ea typeface="+mn-lt"/>
                <a:cs typeface="+mn-lt"/>
              </a:rPr>
              <a:t> «Least square»  </a:t>
            </a:r>
            <a:endParaRPr lang="en-US" dirty="0"/>
          </a:p>
          <a:p>
            <a:r>
              <a:rPr lang="en-US" dirty="0" err="1">
                <a:ea typeface="+mn-lt"/>
                <a:cs typeface="+mn-lt"/>
              </a:rPr>
              <a:t>Méthode</a:t>
            </a:r>
            <a:r>
              <a:rPr lang="en-US" dirty="0">
                <a:ea typeface="+mn-lt"/>
                <a:cs typeface="+mn-lt"/>
              </a:rPr>
              <a:t> du maximum de vraisemblance </a:t>
            </a:r>
            <a:endParaRPr lang="en-US" dirty="0"/>
          </a:p>
          <a:p>
            <a:r>
              <a:rPr lang="en-US" dirty="0" err="1">
                <a:ea typeface="+mn-lt"/>
                <a:cs typeface="+mn-lt"/>
              </a:rPr>
              <a:t>Méthode</a:t>
            </a:r>
            <a:r>
              <a:rPr lang="en-US" dirty="0">
                <a:ea typeface="+mn-lt"/>
                <a:cs typeface="+mn-lt"/>
              </a:rPr>
              <a:t> du </a:t>
            </a:r>
            <a:r>
              <a:rPr lang="en-US" dirty="0" err="1">
                <a:ea typeface="+mn-lt"/>
                <a:cs typeface="+mn-lt"/>
              </a:rPr>
              <a:t>meilleur</a:t>
            </a:r>
            <a:r>
              <a:rPr lang="en-US" dirty="0">
                <a:ea typeface="+mn-lt"/>
                <a:cs typeface="+mn-lt"/>
              </a:rPr>
              <a:t> </a:t>
            </a:r>
            <a:r>
              <a:rPr lang="en-US" dirty="0" err="1">
                <a:ea typeface="+mn-lt"/>
                <a:cs typeface="+mn-lt"/>
              </a:rPr>
              <a:t>estimateur</a:t>
            </a:r>
            <a:r>
              <a:rPr lang="en-US" dirty="0">
                <a:ea typeface="+mn-lt"/>
                <a:cs typeface="+mn-lt"/>
              </a:rPr>
              <a:t> </a:t>
            </a:r>
            <a:r>
              <a:rPr lang="en-US" dirty="0" err="1">
                <a:ea typeface="+mn-lt"/>
                <a:cs typeface="+mn-lt"/>
              </a:rPr>
              <a:t>linéaire</a:t>
            </a:r>
            <a:r>
              <a:rPr lang="en-US" dirty="0">
                <a:ea typeface="+mn-lt"/>
                <a:cs typeface="+mn-lt"/>
              </a:rPr>
              <a:t> non </a:t>
            </a:r>
            <a:r>
              <a:rPr lang="en-US" dirty="0" err="1">
                <a:ea typeface="+mn-lt"/>
                <a:cs typeface="+mn-lt"/>
              </a:rPr>
              <a:t>biaisé</a:t>
            </a:r>
            <a:endParaRPr lang="en-US" dirty="0" err="1"/>
          </a:p>
          <a:p>
            <a:r>
              <a:rPr lang="en-US" dirty="0" err="1">
                <a:ea typeface="+mn-lt"/>
                <a:cs typeface="+mn-lt"/>
              </a:rPr>
              <a:t>Méthode</a:t>
            </a:r>
            <a:r>
              <a:rPr lang="en-US" dirty="0">
                <a:ea typeface="+mn-lt"/>
                <a:cs typeface="+mn-lt"/>
              </a:rPr>
              <a:t> des </a:t>
            </a:r>
            <a:r>
              <a:rPr lang="en-US" dirty="0" err="1">
                <a:ea typeface="+mn-lt"/>
                <a:cs typeface="+mn-lt"/>
              </a:rPr>
              <a:t>moindres</a:t>
            </a:r>
            <a:r>
              <a:rPr lang="en-US" dirty="0">
                <a:ea typeface="+mn-lt"/>
                <a:cs typeface="+mn-lt"/>
              </a:rPr>
              <a:t> </a:t>
            </a:r>
            <a:r>
              <a:rPr lang="en-US" dirty="0" err="1">
                <a:ea typeface="+mn-lt"/>
                <a:cs typeface="+mn-lt"/>
              </a:rPr>
              <a:t>carrés</a:t>
            </a:r>
            <a:r>
              <a:rPr lang="en-US" dirty="0">
                <a:ea typeface="+mn-lt"/>
                <a:cs typeface="+mn-lt"/>
              </a:rPr>
              <a:t> </a:t>
            </a:r>
            <a:r>
              <a:rPr lang="en-US" dirty="0" err="1">
                <a:ea typeface="+mn-lt"/>
                <a:cs typeface="+mn-lt"/>
              </a:rPr>
              <a:t>est</a:t>
            </a:r>
            <a:r>
              <a:rPr lang="en-US" dirty="0">
                <a:ea typeface="+mn-lt"/>
                <a:cs typeface="+mn-lt"/>
              </a:rPr>
              <a:t> la plus </a:t>
            </a:r>
            <a:r>
              <a:rPr lang="en-US" dirty="0" err="1">
                <a:ea typeface="+mn-lt"/>
                <a:cs typeface="+mn-lt"/>
              </a:rPr>
              <a:t>utilisée</a:t>
            </a:r>
            <a:r>
              <a:rPr lang="en-US" dirty="0">
                <a:ea typeface="+mn-lt"/>
                <a:cs typeface="+mn-lt"/>
              </a:rPr>
              <a:t> car </a:t>
            </a:r>
            <a:r>
              <a:rPr lang="en-US" dirty="0" err="1">
                <a:ea typeface="+mn-lt"/>
                <a:cs typeface="+mn-lt"/>
              </a:rPr>
              <a:t>elle</a:t>
            </a:r>
            <a:r>
              <a:rPr lang="en-US" dirty="0">
                <a:ea typeface="+mn-lt"/>
                <a:cs typeface="+mn-lt"/>
              </a:rPr>
              <a:t> </a:t>
            </a:r>
            <a:r>
              <a:rPr lang="en-US" dirty="0" err="1">
                <a:ea typeface="+mn-lt"/>
                <a:cs typeface="+mn-lt"/>
              </a:rPr>
              <a:t>permet</a:t>
            </a:r>
            <a:r>
              <a:rPr lang="en-US" dirty="0">
                <a:ea typeface="+mn-lt"/>
                <a:cs typeface="+mn-lt"/>
              </a:rPr>
              <a:t> de </a:t>
            </a:r>
            <a:r>
              <a:rPr lang="en-US" dirty="0" err="1">
                <a:ea typeface="+mn-lt"/>
                <a:cs typeface="+mn-lt"/>
              </a:rPr>
              <a:t>calculer</a:t>
            </a:r>
            <a:r>
              <a:rPr lang="en-US" dirty="0">
                <a:ea typeface="+mn-lt"/>
                <a:cs typeface="+mn-lt"/>
              </a:rPr>
              <a:t> des </a:t>
            </a:r>
            <a:r>
              <a:rPr lang="en-US" dirty="0" err="1">
                <a:ea typeface="+mn-lt"/>
                <a:cs typeface="+mn-lt"/>
              </a:rPr>
              <a:t>estimateurs</a:t>
            </a:r>
            <a:r>
              <a:rPr lang="en-US" dirty="0">
                <a:ea typeface="+mn-lt"/>
                <a:cs typeface="+mn-lt"/>
              </a:rPr>
              <a:t> non </a:t>
            </a:r>
            <a:r>
              <a:rPr lang="en-US" dirty="0" err="1">
                <a:ea typeface="+mn-lt"/>
                <a:cs typeface="+mn-lt"/>
              </a:rPr>
              <a:t>biaisés</a:t>
            </a:r>
            <a:r>
              <a:rPr lang="en-US" dirty="0">
                <a:ea typeface="+mn-lt"/>
                <a:cs typeface="+mn-lt"/>
              </a:rPr>
              <a:t> </a:t>
            </a:r>
            <a:endParaRPr lang="en-US"/>
          </a:p>
        </p:txBody>
      </p:sp>
    </p:spTree>
    <p:extLst>
      <p:ext uri="{BB962C8B-B14F-4D97-AF65-F5344CB8AC3E}">
        <p14:creationId xmlns:p14="http://schemas.microsoft.com/office/powerpoint/2010/main" val="3549796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9A779-337B-442C-9CD9-6A7B2AE94B57}"/>
              </a:ext>
            </a:extLst>
          </p:cNvPr>
          <p:cNvSpPr>
            <a:spLocks noGrp="1"/>
          </p:cNvSpPr>
          <p:nvPr>
            <p:ph type="title"/>
          </p:nvPr>
        </p:nvSpPr>
        <p:spPr/>
        <p:txBody>
          <a:bodyPr/>
          <a:lstStyle/>
          <a:p>
            <a:r>
              <a:rPr lang="en-US" dirty="0">
                <a:ea typeface="+mj-lt"/>
                <a:cs typeface="+mj-lt"/>
              </a:rPr>
              <a:t>Types des techniques de </a:t>
            </a:r>
            <a:r>
              <a:rPr lang="en-US" dirty="0" err="1">
                <a:ea typeface="+mj-lt"/>
                <a:cs typeface="+mj-lt"/>
              </a:rPr>
              <a:t>prédiction</a:t>
            </a:r>
            <a:r>
              <a:rPr lang="en-US" dirty="0">
                <a:ea typeface="+mj-lt"/>
                <a:cs typeface="+mj-lt"/>
              </a:rPr>
              <a:t> et de </a:t>
            </a:r>
            <a:r>
              <a:rPr lang="en-US" dirty="0" err="1">
                <a:ea typeface="+mj-lt"/>
                <a:cs typeface="+mj-lt"/>
              </a:rPr>
              <a:t>classement</a:t>
            </a:r>
            <a:r>
              <a:rPr lang="en-US" dirty="0">
                <a:ea typeface="+mj-lt"/>
                <a:cs typeface="+mj-lt"/>
              </a:rPr>
              <a:t> </a:t>
            </a:r>
            <a:endParaRPr lang="en-US"/>
          </a:p>
        </p:txBody>
      </p:sp>
      <p:sp>
        <p:nvSpPr>
          <p:cNvPr id="3" name="Content Placeholder 2">
            <a:extLst>
              <a:ext uri="{FF2B5EF4-FFF2-40B4-BE49-F238E27FC236}">
                <a16:creationId xmlns:a16="http://schemas.microsoft.com/office/drawing/2014/main" id="{F542C797-441D-4024-81AA-8E63F32C4842}"/>
              </a:ext>
            </a:extLst>
          </p:cNvPr>
          <p:cNvSpPr>
            <a:spLocks noGrp="1"/>
          </p:cNvSpPr>
          <p:nvPr>
            <p:ph idx="1"/>
          </p:nvPr>
        </p:nvSpPr>
        <p:spPr/>
        <p:txBody>
          <a:bodyPr vert="horz" lIns="91440" tIns="45720" rIns="91440" bIns="45720" rtlCol="0" anchor="t">
            <a:normAutofit/>
          </a:bodyPr>
          <a:lstStyle/>
          <a:p>
            <a:r>
              <a:rPr lang="en-US" dirty="0">
                <a:ea typeface="+mn-lt"/>
                <a:cs typeface="+mn-lt"/>
              </a:rPr>
              <a:t>Les techniques de </a:t>
            </a:r>
            <a:r>
              <a:rPr lang="en-US" dirty="0" err="1">
                <a:ea typeface="+mn-lt"/>
                <a:cs typeface="+mn-lt"/>
              </a:rPr>
              <a:t>prédiction</a:t>
            </a:r>
            <a:r>
              <a:rPr lang="en-US" dirty="0">
                <a:ea typeface="+mn-lt"/>
                <a:cs typeface="+mn-lt"/>
              </a:rPr>
              <a:t> et de </a:t>
            </a:r>
            <a:r>
              <a:rPr lang="en-US" dirty="0" err="1">
                <a:ea typeface="+mn-lt"/>
                <a:cs typeface="+mn-lt"/>
              </a:rPr>
              <a:t>classement</a:t>
            </a:r>
            <a:r>
              <a:rPr lang="en-US" dirty="0">
                <a:ea typeface="+mn-lt"/>
                <a:cs typeface="+mn-lt"/>
              </a:rPr>
              <a:t> </a:t>
            </a:r>
            <a:r>
              <a:rPr lang="en-US" dirty="0" err="1">
                <a:ea typeface="+mn-lt"/>
                <a:cs typeface="+mn-lt"/>
              </a:rPr>
              <a:t>sont</a:t>
            </a:r>
            <a:r>
              <a:rPr lang="en-US" dirty="0">
                <a:ea typeface="+mn-lt"/>
                <a:cs typeface="+mn-lt"/>
              </a:rPr>
              <a:t> de deux types: </a:t>
            </a:r>
            <a:endParaRPr lang="en-US" dirty="0"/>
          </a:p>
          <a:p>
            <a:r>
              <a:rPr lang="en-US" b="1" dirty="0">
                <a:solidFill>
                  <a:srgbClr val="FF0000"/>
                </a:solidFill>
                <a:ea typeface="+mn-lt"/>
                <a:cs typeface="+mn-lt"/>
              </a:rPr>
              <a:t>Techniques </a:t>
            </a:r>
            <a:r>
              <a:rPr lang="en-US" b="1" err="1">
                <a:solidFill>
                  <a:srgbClr val="FF0000"/>
                </a:solidFill>
                <a:ea typeface="+mn-lt"/>
                <a:cs typeface="+mn-lt"/>
              </a:rPr>
              <a:t>inductives</a:t>
            </a:r>
            <a:r>
              <a:rPr lang="en-US" dirty="0">
                <a:ea typeface="+mn-lt"/>
                <a:cs typeface="+mn-lt"/>
              </a:rPr>
              <a:t>: </a:t>
            </a:r>
            <a:r>
              <a:rPr lang="en-US" err="1">
                <a:ea typeface="+mn-lt"/>
                <a:cs typeface="+mn-lt"/>
              </a:rPr>
              <a:t>sont</a:t>
            </a:r>
            <a:r>
              <a:rPr lang="en-US" dirty="0">
                <a:ea typeface="+mn-lt"/>
                <a:cs typeface="+mn-lt"/>
              </a:rPr>
              <a:t> </a:t>
            </a:r>
            <a:r>
              <a:rPr lang="en-US" err="1">
                <a:ea typeface="+mn-lt"/>
                <a:cs typeface="+mn-lt"/>
              </a:rPr>
              <a:t>composées</a:t>
            </a:r>
            <a:r>
              <a:rPr lang="en-US" dirty="0">
                <a:ea typeface="+mn-lt"/>
                <a:cs typeface="+mn-lt"/>
              </a:rPr>
              <a:t> de deux phases:</a:t>
            </a:r>
            <a:br>
              <a:rPr lang="en-US" dirty="0">
                <a:ea typeface="+mn-lt"/>
                <a:cs typeface="+mn-lt"/>
              </a:rPr>
            </a:br>
            <a:r>
              <a:rPr lang="en-US" dirty="0">
                <a:ea typeface="+mn-lt"/>
                <a:cs typeface="+mn-lt"/>
              </a:rPr>
              <a:t>– </a:t>
            </a:r>
            <a:r>
              <a:rPr lang="en-US" b="1" dirty="0">
                <a:ea typeface="+mn-lt"/>
                <a:cs typeface="+mn-lt"/>
              </a:rPr>
              <a:t>Phase </a:t>
            </a:r>
            <a:r>
              <a:rPr lang="en-US" b="1" err="1">
                <a:ea typeface="+mn-lt"/>
                <a:cs typeface="+mn-lt"/>
              </a:rPr>
              <a:t>d’apprentissage</a:t>
            </a:r>
            <a:r>
              <a:rPr lang="en-US" dirty="0">
                <a:ea typeface="+mn-lt"/>
                <a:cs typeface="+mn-lt"/>
              </a:rPr>
              <a:t> (phase </a:t>
            </a:r>
            <a:r>
              <a:rPr lang="en-US" err="1">
                <a:ea typeface="+mn-lt"/>
                <a:cs typeface="+mn-lt"/>
              </a:rPr>
              <a:t>d’induction</a:t>
            </a:r>
            <a:r>
              <a:rPr lang="en-US" dirty="0">
                <a:ea typeface="+mn-lt"/>
                <a:cs typeface="+mn-lt"/>
              </a:rPr>
              <a:t>): </a:t>
            </a:r>
            <a:r>
              <a:rPr lang="en-US" err="1">
                <a:ea typeface="+mn-lt"/>
                <a:cs typeface="+mn-lt"/>
              </a:rPr>
              <a:t>permet</a:t>
            </a:r>
            <a:r>
              <a:rPr lang="en-US" dirty="0">
                <a:ea typeface="+mn-lt"/>
                <a:cs typeface="+mn-lt"/>
              </a:rPr>
              <a:t> </a:t>
            </a:r>
            <a:r>
              <a:rPr lang="en-US" err="1">
                <a:ea typeface="+mn-lt"/>
                <a:cs typeface="+mn-lt"/>
              </a:rPr>
              <a:t>d’élaborer</a:t>
            </a:r>
            <a:r>
              <a:rPr lang="en-US" dirty="0">
                <a:ea typeface="+mn-lt"/>
                <a:cs typeface="+mn-lt"/>
              </a:rPr>
              <a:t> un </a:t>
            </a:r>
            <a:r>
              <a:rPr lang="en-US" err="1">
                <a:ea typeface="+mn-lt"/>
                <a:cs typeface="+mn-lt"/>
              </a:rPr>
              <a:t>modèle</a:t>
            </a:r>
            <a:r>
              <a:rPr lang="en-US" dirty="0">
                <a:ea typeface="+mn-lt"/>
                <a:cs typeface="+mn-lt"/>
              </a:rPr>
              <a:t>, qui </a:t>
            </a:r>
            <a:r>
              <a:rPr lang="en-US" err="1">
                <a:ea typeface="+mn-lt"/>
                <a:cs typeface="+mn-lt"/>
              </a:rPr>
              <a:t>résume</a:t>
            </a:r>
            <a:r>
              <a:rPr lang="en-US" dirty="0">
                <a:ea typeface="+mn-lt"/>
                <a:cs typeface="+mn-lt"/>
              </a:rPr>
              <a:t> les relations entre les variables,</a:t>
            </a:r>
            <a:br>
              <a:rPr lang="en-US" dirty="0">
                <a:ea typeface="+mn-lt"/>
                <a:cs typeface="+mn-lt"/>
              </a:rPr>
            </a:br>
            <a:r>
              <a:rPr lang="en-US" dirty="0">
                <a:ea typeface="+mn-lt"/>
                <a:cs typeface="+mn-lt"/>
              </a:rPr>
              <a:t>– </a:t>
            </a:r>
            <a:r>
              <a:rPr lang="en-US" b="1" dirty="0">
                <a:ea typeface="+mn-lt"/>
                <a:cs typeface="+mn-lt"/>
              </a:rPr>
              <a:t>Phase </a:t>
            </a:r>
            <a:r>
              <a:rPr lang="en-US" b="1" dirty="0" err="1">
                <a:ea typeface="+mn-lt"/>
                <a:cs typeface="+mn-lt"/>
              </a:rPr>
              <a:t>déduction</a:t>
            </a:r>
            <a:r>
              <a:rPr lang="en-US" dirty="0">
                <a:ea typeface="+mn-lt"/>
                <a:cs typeface="+mn-lt"/>
              </a:rPr>
              <a:t> : au </a:t>
            </a:r>
            <a:r>
              <a:rPr lang="en-US" dirty="0" err="1">
                <a:ea typeface="+mn-lt"/>
                <a:cs typeface="+mn-lt"/>
              </a:rPr>
              <a:t>cours</a:t>
            </a:r>
            <a:r>
              <a:rPr lang="en-US" dirty="0">
                <a:ea typeface="+mn-lt"/>
                <a:cs typeface="+mn-lt"/>
              </a:rPr>
              <a:t> de la quelle le </a:t>
            </a:r>
            <a:r>
              <a:rPr lang="en-US" dirty="0" err="1">
                <a:ea typeface="+mn-lt"/>
                <a:cs typeface="+mn-lt"/>
              </a:rPr>
              <a:t>modèle</a:t>
            </a:r>
            <a:r>
              <a:rPr lang="en-US" dirty="0">
                <a:ea typeface="+mn-lt"/>
                <a:cs typeface="+mn-lt"/>
              </a:rPr>
              <a:t> </a:t>
            </a:r>
            <a:r>
              <a:rPr lang="en-US" dirty="0" err="1">
                <a:ea typeface="+mn-lt"/>
                <a:cs typeface="+mn-lt"/>
              </a:rPr>
              <a:t>est</a:t>
            </a:r>
            <a:r>
              <a:rPr lang="en-US" dirty="0">
                <a:ea typeface="+mn-lt"/>
                <a:cs typeface="+mn-lt"/>
              </a:rPr>
              <a:t> appliqué à des </a:t>
            </a:r>
            <a:r>
              <a:rPr lang="en-US" dirty="0" err="1">
                <a:ea typeface="+mn-lt"/>
                <a:cs typeface="+mn-lt"/>
              </a:rPr>
              <a:t>nouvelles</a:t>
            </a:r>
            <a:r>
              <a:rPr lang="en-US" dirty="0">
                <a:ea typeface="+mn-lt"/>
                <a:cs typeface="+mn-lt"/>
              </a:rPr>
              <a:t> </a:t>
            </a:r>
            <a:r>
              <a:rPr lang="en-US" dirty="0" err="1">
                <a:ea typeface="+mn-lt"/>
                <a:cs typeface="+mn-lt"/>
              </a:rPr>
              <a:t>données</a:t>
            </a:r>
            <a:r>
              <a:rPr lang="en-US" dirty="0">
                <a:ea typeface="+mn-lt"/>
                <a:cs typeface="+mn-lt"/>
              </a:rPr>
              <a:t> pour </a:t>
            </a:r>
            <a:r>
              <a:rPr lang="en-US" dirty="0" err="1">
                <a:ea typeface="+mn-lt"/>
                <a:cs typeface="+mn-lt"/>
              </a:rPr>
              <a:t>en</a:t>
            </a:r>
            <a:r>
              <a:rPr lang="en-US" dirty="0">
                <a:ea typeface="+mn-lt"/>
                <a:cs typeface="+mn-lt"/>
              </a:rPr>
              <a:t> </a:t>
            </a:r>
            <a:r>
              <a:rPr lang="en-US" dirty="0" err="1">
                <a:ea typeface="+mn-lt"/>
                <a:cs typeface="+mn-lt"/>
              </a:rPr>
              <a:t>déduire</a:t>
            </a:r>
            <a:r>
              <a:rPr lang="en-US" dirty="0">
                <a:ea typeface="+mn-lt"/>
                <a:cs typeface="+mn-lt"/>
              </a:rPr>
              <a:t> un </a:t>
            </a:r>
            <a:r>
              <a:rPr lang="en-US" dirty="0" err="1">
                <a:ea typeface="+mn-lt"/>
                <a:cs typeface="+mn-lt"/>
              </a:rPr>
              <a:t>classement</a:t>
            </a:r>
            <a:r>
              <a:rPr lang="en-US" dirty="0">
                <a:ea typeface="+mn-lt"/>
                <a:cs typeface="+mn-lt"/>
              </a:rPr>
              <a:t> </a:t>
            </a:r>
            <a:r>
              <a:rPr lang="en-US" dirty="0" err="1">
                <a:ea typeface="+mn-lt"/>
                <a:cs typeface="+mn-lt"/>
              </a:rPr>
              <a:t>ou</a:t>
            </a:r>
            <a:r>
              <a:rPr lang="en-US" dirty="0">
                <a:ea typeface="+mn-lt"/>
                <a:cs typeface="+mn-lt"/>
              </a:rPr>
              <a:t> </a:t>
            </a:r>
            <a:r>
              <a:rPr lang="en-US" dirty="0" err="1">
                <a:ea typeface="+mn-lt"/>
                <a:cs typeface="+mn-lt"/>
              </a:rPr>
              <a:t>une</a:t>
            </a:r>
            <a:r>
              <a:rPr lang="en-US" dirty="0">
                <a:ea typeface="+mn-lt"/>
                <a:cs typeface="+mn-lt"/>
              </a:rPr>
              <a:t> </a:t>
            </a:r>
            <a:r>
              <a:rPr lang="en-US" dirty="0" err="1">
                <a:ea typeface="+mn-lt"/>
                <a:cs typeface="+mn-lt"/>
              </a:rPr>
              <a:t>prédiction</a:t>
            </a:r>
            <a:r>
              <a:rPr lang="en-US" dirty="0">
                <a:ea typeface="+mn-lt"/>
                <a:cs typeface="+mn-lt"/>
              </a:rPr>
              <a:t> </a:t>
            </a:r>
          </a:p>
          <a:p>
            <a:r>
              <a:rPr lang="en-US" b="1" dirty="0">
                <a:solidFill>
                  <a:srgbClr val="FF0000"/>
                </a:solidFill>
                <a:ea typeface="+mn-lt"/>
                <a:cs typeface="+mn-lt"/>
              </a:rPr>
              <a:t>Techniques </a:t>
            </a:r>
            <a:r>
              <a:rPr lang="en-US" b="1" dirty="0" err="1">
                <a:solidFill>
                  <a:srgbClr val="FF0000"/>
                </a:solidFill>
                <a:ea typeface="+mn-lt"/>
                <a:cs typeface="+mn-lt"/>
              </a:rPr>
              <a:t>transductives</a:t>
            </a:r>
            <a:r>
              <a:rPr lang="en-US" dirty="0">
                <a:ea typeface="+mn-lt"/>
                <a:cs typeface="+mn-lt"/>
              </a:rPr>
              <a:t>: ne </a:t>
            </a:r>
            <a:r>
              <a:rPr lang="en-US" dirty="0" err="1">
                <a:ea typeface="+mn-lt"/>
                <a:cs typeface="+mn-lt"/>
              </a:rPr>
              <a:t>comprennent</a:t>
            </a:r>
            <a:r>
              <a:rPr lang="en-US" dirty="0">
                <a:ea typeface="+mn-lt"/>
                <a:cs typeface="+mn-lt"/>
              </a:rPr>
              <a:t> </a:t>
            </a:r>
            <a:r>
              <a:rPr lang="en-US" dirty="0" err="1">
                <a:ea typeface="+mn-lt"/>
                <a:cs typeface="+mn-lt"/>
              </a:rPr>
              <a:t>qu’une</a:t>
            </a:r>
            <a:r>
              <a:rPr lang="en-US" dirty="0">
                <a:ea typeface="+mn-lt"/>
                <a:cs typeface="+mn-lt"/>
              </a:rPr>
              <a:t> </a:t>
            </a:r>
            <a:r>
              <a:rPr lang="en-US" dirty="0" err="1">
                <a:ea typeface="+mn-lt"/>
                <a:cs typeface="+mn-lt"/>
              </a:rPr>
              <a:t>seule</a:t>
            </a:r>
            <a:r>
              <a:rPr lang="en-US" dirty="0">
                <a:ea typeface="+mn-lt"/>
                <a:cs typeface="+mn-lt"/>
              </a:rPr>
              <a:t> étape au </a:t>
            </a:r>
            <a:r>
              <a:rPr lang="en-US" dirty="0" err="1">
                <a:ea typeface="+mn-lt"/>
                <a:cs typeface="+mn-lt"/>
              </a:rPr>
              <a:t>cours</a:t>
            </a:r>
            <a:r>
              <a:rPr lang="en-US" dirty="0">
                <a:ea typeface="+mn-lt"/>
                <a:cs typeface="+mn-lt"/>
              </a:rPr>
              <a:t> de </a:t>
            </a:r>
            <a:r>
              <a:rPr lang="en-US" dirty="0" err="1">
                <a:ea typeface="+mn-lt"/>
                <a:cs typeface="+mn-lt"/>
              </a:rPr>
              <a:t>laquelle</a:t>
            </a:r>
            <a:r>
              <a:rPr lang="en-US" dirty="0">
                <a:ea typeface="+mn-lt"/>
                <a:cs typeface="+mn-lt"/>
              </a:rPr>
              <a:t> </a:t>
            </a:r>
            <a:r>
              <a:rPr lang="en-US" dirty="0" err="1">
                <a:ea typeface="+mn-lt"/>
                <a:cs typeface="+mn-lt"/>
              </a:rPr>
              <a:t>chaque</a:t>
            </a:r>
            <a:r>
              <a:rPr lang="en-US" dirty="0">
                <a:ea typeface="+mn-lt"/>
                <a:cs typeface="+mn-lt"/>
              </a:rPr>
              <a:t> </a:t>
            </a:r>
            <a:r>
              <a:rPr lang="en-US" dirty="0" err="1">
                <a:ea typeface="+mn-lt"/>
                <a:cs typeface="+mn-lt"/>
              </a:rPr>
              <a:t>individu</a:t>
            </a:r>
            <a:r>
              <a:rPr lang="en-US" dirty="0">
                <a:ea typeface="+mn-lt"/>
                <a:cs typeface="+mn-lt"/>
              </a:rPr>
              <a:t> </a:t>
            </a:r>
            <a:r>
              <a:rPr lang="en-US" dirty="0" err="1">
                <a:ea typeface="+mn-lt"/>
                <a:cs typeface="+mn-lt"/>
              </a:rPr>
              <a:t>est</a:t>
            </a:r>
            <a:r>
              <a:rPr lang="en-US" dirty="0">
                <a:ea typeface="+mn-lt"/>
                <a:cs typeface="+mn-lt"/>
              </a:rPr>
              <a:t> </a:t>
            </a:r>
            <a:r>
              <a:rPr lang="en-US" dirty="0" err="1">
                <a:ea typeface="+mn-lt"/>
                <a:cs typeface="+mn-lt"/>
              </a:rPr>
              <a:t>directement</a:t>
            </a:r>
            <a:r>
              <a:rPr lang="en-US" dirty="0">
                <a:ea typeface="+mn-lt"/>
                <a:cs typeface="+mn-lt"/>
              </a:rPr>
              <a:t> </a:t>
            </a:r>
            <a:r>
              <a:rPr lang="en-US" dirty="0" err="1">
                <a:ea typeface="+mn-lt"/>
                <a:cs typeface="+mn-lt"/>
              </a:rPr>
              <a:t>classé</a:t>
            </a:r>
            <a:r>
              <a:rPr lang="en-US" dirty="0">
                <a:ea typeface="+mn-lt"/>
                <a:cs typeface="+mn-lt"/>
              </a:rPr>
              <a:t> par </a:t>
            </a:r>
            <a:r>
              <a:rPr lang="en-US" dirty="0" err="1">
                <a:ea typeface="+mn-lt"/>
                <a:cs typeface="+mn-lt"/>
              </a:rPr>
              <a:t>référence</a:t>
            </a:r>
            <a:r>
              <a:rPr lang="en-US" dirty="0">
                <a:ea typeface="+mn-lt"/>
                <a:cs typeface="+mn-lt"/>
              </a:rPr>
              <a:t> aux </a:t>
            </a:r>
            <a:r>
              <a:rPr lang="en-US" dirty="0" err="1">
                <a:ea typeface="+mn-lt"/>
                <a:cs typeface="+mn-lt"/>
              </a:rPr>
              <a:t>autres</a:t>
            </a:r>
            <a:r>
              <a:rPr lang="en-US" dirty="0">
                <a:ea typeface="+mn-lt"/>
                <a:cs typeface="+mn-lt"/>
              </a:rPr>
              <a:t> </a:t>
            </a:r>
            <a:r>
              <a:rPr lang="en-US" dirty="0" err="1">
                <a:ea typeface="+mn-lt"/>
                <a:cs typeface="+mn-lt"/>
              </a:rPr>
              <a:t>individus</a:t>
            </a:r>
            <a:r>
              <a:rPr lang="en-US" dirty="0">
                <a:ea typeface="+mn-lt"/>
                <a:cs typeface="+mn-lt"/>
              </a:rPr>
              <a:t> déjà </a:t>
            </a:r>
            <a:r>
              <a:rPr lang="en-US" dirty="0" err="1">
                <a:ea typeface="+mn-lt"/>
                <a:cs typeface="+mn-lt"/>
              </a:rPr>
              <a:t>classés</a:t>
            </a:r>
            <a:r>
              <a:rPr lang="en-US" dirty="0">
                <a:ea typeface="+mn-lt"/>
                <a:cs typeface="+mn-lt"/>
              </a:rPr>
              <a:t>. Il </a:t>
            </a:r>
            <a:r>
              <a:rPr lang="en-US" dirty="0" err="1">
                <a:ea typeface="+mn-lt"/>
                <a:cs typeface="+mn-lt"/>
              </a:rPr>
              <a:t>n’y</a:t>
            </a:r>
            <a:r>
              <a:rPr lang="en-US" dirty="0">
                <a:ea typeface="+mn-lt"/>
                <a:cs typeface="+mn-lt"/>
              </a:rPr>
              <a:t> a pas </a:t>
            </a:r>
            <a:r>
              <a:rPr lang="en-US" dirty="0" err="1">
                <a:ea typeface="+mn-lt"/>
                <a:cs typeface="+mn-lt"/>
              </a:rPr>
              <a:t>élaboration</a:t>
            </a:r>
            <a:r>
              <a:rPr lang="en-US" dirty="0">
                <a:ea typeface="+mn-lt"/>
                <a:cs typeface="+mn-lt"/>
              </a:rPr>
              <a:t> d’un </a:t>
            </a:r>
            <a:r>
              <a:rPr lang="en-US" dirty="0" err="1">
                <a:ea typeface="+mn-lt"/>
                <a:cs typeface="+mn-lt"/>
              </a:rPr>
              <a:t>modèle</a:t>
            </a:r>
            <a:r>
              <a:rPr lang="en-US" dirty="0">
                <a:ea typeface="+mn-lt"/>
                <a:cs typeface="+mn-lt"/>
              </a:rPr>
              <a:t> et pas de </a:t>
            </a:r>
            <a:r>
              <a:rPr lang="en-US" dirty="0" err="1">
                <a:ea typeface="+mn-lt"/>
                <a:cs typeface="+mn-lt"/>
              </a:rPr>
              <a:t>détermination</a:t>
            </a:r>
            <a:r>
              <a:rPr lang="en-US" dirty="0">
                <a:ea typeface="+mn-lt"/>
                <a:cs typeface="+mn-lt"/>
              </a:rPr>
              <a:t> de </a:t>
            </a:r>
            <a:r>
              <a:rPr lang="en-US" dirty="0" err="1">
                <a:ea typeface="+mn-lt"/>
                <a:cs typeface="+mn-lt"/>
              </a:rPr>
              <a:t>paramètres</a:t>
            </a:r>
            <a:r>
              <a:rPr lang="en-US" dirty="0">
                <a:ea typeface="+mn-lt"/>
                <a:cs typeface="+mn-lt"/>
              </a:rPr>
              <a:t>. (les </a:t>
            </a:r>
            <a:r>
              <a:rPr lang="en-US" dirty="0" err="1">
                <a:ea typeface="+mn-lt"/>
                <a:cs typeface="+mn-lt"/>
              </a:rPr>
              <a:t>méthodes</a:t>
            </a:r>
            <a:r>
              <a:rPr lang="en-US" dirty="0">
                <a:ea typeface="+mn-lt"/>
                <a:cs typeface="+mn-lt"/>
              </a:rPr>
              <a:t> </a:t>
            </a:r>
            <a:r>
              <a:rPr lang="en-US" dirty="0" err="1">
                <a:ea typeface="+mn-lt"/>
                <a:cs typeface="+mn-lt"/>
              </a:rPr>
              <a:t>transductives</a:t>
            </a:r>
            <a:r>
              <a:rPr lang="en-US" dirty="0">
                <a:ea typeface="+mn-lt"/>
                <a:cs typeface="+mn-lt"/>
              </a:rPr>
              <a:t> </a:t>
            </a:r>
            <a:r>
              <a:rPr lang="en-US" dirty="0" err="1">
                <a:ea typeface="+mn-lt"/>
                <a:cs typeface="+mn-lt"/>
              </a:rPr>
              <a:t>sont</a:t>
            </a:r>
            <a:r>
              <a:rPr lang="en-US" dirty="0">
                <a:ea typeface="+mn-lt"/>
                <a:cs typeface="+mn-lt"/>
              </a:rPr>
              <a:t> non </a:t>
            </a:r>
            <a:r>
              <a:rPr lang="en-US" dirty="0" err="1">
                <a:ea typeface="+mn-lt"/>
                <a:cs typeface="+mn-lt"/>
              </a:rPr>
              <a:t>paramétriques</a:t>
            </a:r>
            <a:r>
              <a:rPr lang="en-US" dirty="0">
                <a:ea typeface="+mn-lt"/>
                <a:cs typeface="+mn-lt"/>
              </a:rPr>
              <a:t>)</a:t>
            </a:r>
          </a:p>
          <a:p>
            <a:endParaRPr lang="en-US" dirty="0"/>
          </a:p>
        </p:txBody>
      </p:sp>
    </p:spTree>
    <p:extLst>
      <p:ext uri="{BB962C8B-B14F-4D97-AF65-F5344CB8AC3E}">
        <p14:creationId xmlns:p14="http://schemas.microsoft.com/office/powerpoint/2010/main" val="843700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7664-E0DA-45A0-B34A-77015545D556}"/>
              </a:ext>
            </a:extLst>
          </p:cNvPr>
          <p:cNvSpPr>
            <a:spLocks noGrp="1"/>
          </p:cNvSpPr>
          <p:nvPr>
            <p:ph type="title"/>
          </p:nvPr>
        </p:nvSpPr>
        <p:spPr/>
        <p:txBody>
          <a:bodyPr>
            <a:normAutofit fontScale="90000"/>
          </a:bodyPr>
          <a:lstStyle/>
          <a:p>
            <a:r>
              <a:rPr lang="en-US" dirty="0"/>
              <a:t>1)</a:t>
            </a:r>
            <a:r>
              <a:rPr lang="en-US" dirty="0" err="1"/>
              <a:t>C’est</a:t>
            </a:r>
            <a:r>
              <a:rPr lang="en-US" dirty="0"/>
              <a:t> quoi la machine learning, le deep learning et </a:t>
            </a:r>
            <a:r>
              <a:rPr lang="en-US" dirty="0" err="1"/>
              <a:t>l’intelligence</a:t>
            </a:r>
            <a:r>
              <a:rPr lang="en-US" dirty="0"/>
              <a:t> </a:t>
            </a:r>
            <a:r>
              <a:rPr lang="en-US" dirty="0" err="1"/>
              <a:t>artificielle</a:t>
            </a:r>
            <a:r>
              <a:rPr lang="en-US" dirty="0"/>
              <a:t> ?</a:t>
            </a:r>
          </a:p>
        </p:txBody>
      </p:sp>
      <p:sp>
        <p:nvSpPr>
          <p:cNvPr id="3" name="Content Placeholder 2">
            <a:extLst>
              <a:ext uri="{FF2B5EF4-FFF2-40B4-BE49-F238E27FC236}">
                <a16:creationId xmlns:a16="http://schemas.microsoft.com/office/drawing/2014/main" id="{19FBF276-800F-46DF-BF85-419E07B545FD}"/>
              </a:ext>
            </a:extLst>
          </p:cNvPr>
          <p:cNvSpPr>
            <a:spLocks noGrp="1"/>
          </p:cNvSpPr>
          <p:nvPr>
            <p:ph idx="1"/>
          </p:nvPr>
        </p:nvSpPr>
        <p:spPr/>
        <p:txBody>
          <a:bodyPr vert="horz" lIns="91440" tIns="45720" rIns="91440" bIns="45720" rtlCol="0" anchor="t">
            <a:normAutofit fontScale="92500" lnSpcReduction="10000"/>
          </a:bodyPr>
          <a:lstStyle/>
          <a:p>
            <a:r>
              <a:rPr lang="en-US" b="1" u="sng" dirty="0" err="1">
                <a:solidFill>
                  <a:srgbClr val="FF0000"/>
                </a:solidFill>
                <a:ea typeface="+mn-lt"/>
                <a:cs typeface="+mn-lt"/>
              </a:rPr>
              <a:t>L’intelligence</a:t>
            </a:r>
            <a:r>
              <a:rPr lang="en-US" dirty="0">
                <a:ea typeface="+mn-lt"/>
                <a:cs typeface="+mn-lt"/>
              </a:rPr>
              <a:t> </a:t>
            </a:r>
            <a:r>
              <a:rPr lang="en-US" dirty="0" err="1">
                <a:ea typeface="+mn-lt"/>
                <a:cs typeface="+mn-lt"/>
              </a:rPr>
              <a:t>est</a:t>
            </a:r>
            <a:r>
              <a:rPr lang="en-US" dirty="0">
                <a:ea typeface="+mn-lt"/>
                <a:cs typeface="+mn-lt"/>
              </a:rPr>
              <a:t> la </a:t>
            </a:r>
            <a:r>
              <a:rPr lang="en-US" dirty="0" err="1">
                <a:ea typeface="+mn-lt"/>
                <a:cs typeface="+mn-lt"/>
              </a:rPr>
              <a:t>faculté</a:t>
            </a:r>
            <a:r>
              <a:rPr lang="en-US" dirty="0">
                <a:ea typeface="+mn-lt"/>
                <a:cs typeface="+mn-lt"/>
              </a:rPr>
              <a:t> de </a:t>
            </a:r>
            <a:r>
              <a:rPr lang="en-US" dirty="0" err="1">
                <a:ea typeface="+mn-lt"/>
                <a:cs typeface="+mn-lt"/>
              </a:rPr>
              <a:t>connaître</a:t>
            </a:r>
            <a:r>
              <a:rPr lang="en-US" dirty="0">
                <a:ea typeface="+mn-lt"/>
                <a:cs typeface="+mn-lt"/>
              </a:rPr>
              <a:t>, de </a:t>
            </a:r>
            <a:r>
              <a:rPr lang="en-US" dirty="0" err="1">
                <a:ea typeface="+mn-lt"/>
                <a:cs typeface="+mn-lt"/>
              </a:rPr>
              <a:t>comprendre</a:t>
            </a:r>
            <a:r>
              <a:rPr lang="en-US" dirty="0">
                <a:ea typeface="+mn-lt"/>
                <a:cs typeface="+mn-lt"/>
              </a:rPr>
              <a:t> ; </a:t>
            </a:r>
            <a:r>
              <a:rPr lang="en-US" dirty="0" err="1">
                <a:ea typeface="+mn-lt"/>
                <a:cs typeface="+mn-lt"/>
              </a:rPr>
              <a:t>l’ensemble</a:t>
            </a:r>
            <a:r>
              <a:rPr lang="en-US" dirty="0">
                <a:ea typeface="+mn-lt"/>
                <a:cs typeface="+mn-lt"/>
              </a:rPr>
              <a:t> des </a:t>
            </a:r>
            <a:r>
              <a:rPr lang="en-US" dirty="0" err="1">
                <a:ea typeface="+mn-lt"/>
                <a:cs typeface="+mn-lt"/>
              </a:rPr>
              <a:t>fonctions</a:t>
            </a:r>
            <a:r>
              <a:rPr lang="en-US" dirty="0">
                <a:ea typeface="+mn-lt"/>
                <a:cs typeface="+mn-lt"/>
              </a:rPr>
              <a:t> </a:t>
            </a:r>
            <a:r>
              <a:rPr lang="en-US" dirty="0" err="1">
                <a:ea typeface="+mn-lt"/>
                <a:cs typeface="+mn-lt"/>
              </a:rPr>
              <a:t>mentales</a:t>
            </a:r>
            <a:r>
              <a:rPr lang="en-US" dirty="0">
                <a:ea typeface="+mn-lt"/>
                <a:cs typeface="+mn-lt"/>
              </a:rPr>
              <a:t> </a:t>
            </a:r>
            <a:r>
              <a:rPr lang="en-US" dirty="0" err="1">
                <a:ea typeface="+mn-lt"/>
                <a:cs typeface="+mn-lt"/>
              </a:rPr>
              <a:t>ayant</a:t>
            </a:r>
            <a:r>
              <a:rPr lang="en-US" dirty="0">
                <a:ea typeface="+mn-lt"/>
                <a:cs typeface="+mn-lt"/>
              </a:rPr>
              <a:t> pour </a:t>
            </a:r>
            <a:r>
              <a:rPr lang="en-US" dirty="0" err="1">
                <a:ea typeface="+mn-lt"/>
                <a:cs typeface="+mn-lt"/>
              </a:rPr>
              <a:t>objet</a:t>
            </a:r>
            <a:r>
              <a:rPr lang="en-US" dirty="0">
                <a:ea typeface="+mn-lt"/>
                <a:cs typeface="+mn-lt"/>
              </a:rPr>
              <a:t> la </a:t>
            </a:r>
            <a:r>
              <a:rPr lang="en-US" dirty="0" err="1">
                <a:ea typeface="+mn-lt"/>
                <a:cs typeface="+mn-lt"/>
              </a:rPr>
              <a:t>connaissance</a:t>
            </a:r>
            <a:r>
              <a:rPr lang="en-US" dirty="0">
                <a:ea typeface="+mn-lt"/>
                <a:cs typeface="+mn-lt"/>
              </a:rPr>
              <a:t> </a:t>
            </a:r>
            <a:r>
              <a:rPr lang="en-US" dirty="0" err="1">
                <a:ea typeface="+mn-lt"/>
                <a:cs typeface="+mn-lt"/>
              </a:rPr>
              <a:t>conceptuelle</a:t>
            </a:r>
            <a:r>
              <a:rPr lang="en-US" dirty="0">
                <a:ea typeface="+mn-lt"/>
                <a:cs typeface="+mn-lt"/>
              </a:rPr>
              <a:t> et </a:t>
            </a:r>
            <a:r>
              <a:rPr lang="en-US" dirty="0" err="1">
                <a:ea typeface="+mn-lt"/>
                <a:cs typeface="+mn-lt"/>
              </a:rPr>
              <a:t>rationnelle</a:t>
            </a:r>
            <a:r>
              <a:rPr lang="en-US" dirty="0">
                <a:ea typeface="+mn-lt"/>
                <a:cs typeface="+mn-lt"/>
              </a:rPr>
              <a:t> ; aptitude d’être capable de </a:t>
            </a:r>
            <a:r>
              <a:rPr lang="en-US" dirty="0" err="1">
                <a:ea typeface="+mn-lt"/>
                <a:cs typeface="+mn-lt"/>
              </a:rPr>
              <a:t>s’adapter</a:t>
            </a:r>
            <a:r>
              <a:rPr lang="en-US" dirty="0">
                <a:ea typeface="+mn-lt"/>
                <a:cs typeface="+mn-lt"/>
              </a:rPr>
              <a:t> à des situations </a:t>
            </a:r>
            <a:r>
              <a:rPr lang="en-US" dirty="0" err="1">
                <a:ea typeface="+mn-lt"/>
                <a:cs typeface="+mn-lt"/>
              </a:rPr>
              <a:t>nouvelles</a:t>
            </a:r>
            <a:r>
              <a:rPr lang="en-US" dirty="0">
                <a:ea typeface="+mn-lt"/>
                <a:cs typeface="+mn-lt"/>
              </a:rPr>
              <a:t> ; la </a:t>
            </a:r>
            <a:r>
              <a:rPr lang="en-US" dirty="0" err="1">
                <a:ea typeface="+mn-lt"/>
                <a:cs typeface="+mn-lt"/>
              </a:rPr>
              <a:t>qualité</a:t>
            </a:r>
            <a:r>
              <a:rPr lang="en-US" dirty="0">
                <a:ea typeface="+mn-lt"/>
                <a:cs typeface="+mn-lt"/>
              </a:rPr>
              <a:t> de </a:t>
            </a:r>
            <a:r>
              <a:rPr lang="en-US" dirty="0" err="1">
                <a:ea typeface="+mn-lt"/>
                <a:cs typeface="+mn-lt"/>
              </a:rPr>
              <a:t>l’esprit</a:t>
            </a:r>
            <a:r>
              <a:rPr lang="en-US" dirty="0">
                <a:ea typeface="+mn-lt"/>
                <a:cs typeface="+mn-lt"/>
              </a:rPr>
              <a:t> qui </a:t>
            </a:r>
            <a:r>
              <a:rPr lang="en-US" dirty="0" err="1">
                <a:ea typeface="+mn-lt"/>
                <a:cs typeface="+mn-lt"/>
              </a:rPr>
              <a:t>comprend</a:t>
            </a:r>
            <a:r>
              <a:rPr lang="en-US" dirty="0">
                <a:ea typeface="+mn-lt"/>
                <a:cs typeface="+mn-lt"/>
              </a:rPr>
              <a:t> et </a:t>
            </a:r>
            <a:r>
              <a:rPr lang="en-US" dirty="0" err="1">
                <a:ea typeface="+mn-lt"/>
                <a:cs typeface="+mn-lt"/>
              </a:rPr>
              <a:t>s’adapte</a:t>
            </a:r>
            <a:r>
              <a:rPr lang="en-US" dirty="0">
                <a:ea typeface="+mn-lt"/>
                <a:cs typeface="+mn-lt"/>
              </a:rPr>
              <a:t> </a:t>
            </a:r>
            <a:r>
              <a:rPr lang="en-US" dirty="0" err="1">
                <a:ea typeface="+mn-lt"/>
                <a:cs typeface="+mn-lt"/>
              </a:rPr>
              <a:t>facilement</a:t>
            </a:r>
            <a:r>
              <a:rPr lang="en-US" dirty="0">
                <a:ea typeface="+mn-lt"/>
                <a:cs typeface="+mn-lt"/>
              </a:rPr>
              <a:t>.</a:t>
            </a:r>
            <a:endParaRPr lang="en-US" dirty="0" err="1">
              <a:ea typeface="+mn-lt"/>
              <a:cs typeface="+mn-lt"/>
            </a:endParaRPr>
          </a:p>
          <a:p>
            <a:endParaRPr lang="en-US" dirty="0">
              <a:solidFill>
                <a:srgbClr val="404040"/>
              </a:solidFill>
              <a:ea typeface="+mn-lt"/>
              <a:cs typeface="+mn-lt"/>
            </a:endParaRPr>
          </a:p>
          <a:p>
            <a:r>
              <a:rPr lang="en-US" b="1" u="sng" dirty="0" err="1">
                <a:solidFill>
                  <a:srgbClr val="FF0000"/>
                </a:solidFill>
                <a:ea typeface="+mn-lt"/>
                <a:cs typeface="+mn-lt"/>
              </a:rPr>
              <a:t>Artificiel</a:t>
            </a:r>
            <a:r>
              <a:rPr lang="en-US" b="1" u="sng" dirty="0">
                <a:solidFill>
                  <a:srgbClr val="FF0000"/>
                </a:solidFill>
                <a:ea typeface="+mn-lt"/>
                <a:cs typeface="+mn-lt"/>
              </a:rPr>
              <a:t> </a:t>
            </a:r>
            <a:r>
              <a:rPr lang="en-US" dirty="0" err="1">
                <a:ea typeface="+mn-lt"/>
                <a:cs typeface="+mn-lt"/>
              </a:rPr>
              <a:t>signifie</a:t>
            </a:r>
            <a:r>
              <a:rPr lang="en-US" dirty="0">
                <a:ea typeface="+mn-lt"/>
                <a:cs typeface="+mn-lt"/>
              </a:rPr>
              <a:t> </a:t>
            </a:r>
            <a:r>
              <a:rPr lang="en-US" dirty="0" err="1">
                <a:ea typeface="+mn-lt"/>
                <a:cs typeface="+mn-lt"/>
              </a:rPr>
              <a:t>produit</a:t>
            </a:r>
            <a:r>
              <a:rPr lang="en-US" dirty="0">
                <a:ea typeface="+mn-lt"/>
                <a:cs typeface="+mn-lt"/>
              </a:rPr>
              <a:t> par la technique, par </a:t>
            </a:r>
            <a:r>
              <a:rPr lang="en-US" dirty="0" err="1">
                <a:ea typeface="+mn-lt"/>
                <a:cs typeface="+mn-lt"/>
              </a:rPr>
              <a:t>l’activité</a:t>
            </a:r>
            <a:r>
              <a:rPr lang="en-US" dirty="0">
                <a:ea typeface="+mn-lt"/>
                <a:cs typeface="+mn-lt"/>
              </a:rPr>
              <a:t> </a:t>
            </a:r>
            <a:r>
              <a:rPr lang="en-US" dirty="0" err="1">
                <a:ea typeface="+mn-lt"/>
                <a:cs typeface="+mn-lt"/>
              </a:rPr>
              <a:t>humaine</a:t>
            </a:r>
            <a:r>
              <a:rPr lang="en-US" dirty="0">
                <a:ea typeface="+mn-lt"/>
                <a:cs typeface="+mn-lt"/>
              </a:rPr>
              <a:t> </a:t>
            </a:r>
            <a:r>
              <a:rPr lang="en-US" dirty="0" err="1">
                <a:ea typeface="+mn-lt"/>
                <a:cs typeface="+mn-lt"/>
              </a:rPr>
              <a:t>finalisée</a:t>
            </a:r>
            <a:r>
              <a:rPr lang="en-US" dirty="0">
                <a:ea typeface="+mn-lt"/>
                <a:cs typeface="+mn-lt"/>
              </a:rPr>
              <a:t>, et non par la nature.</a:t>
            </a:r>
          </a:p>
          <a:p>
            <a:r>
              <a:rPr lang="en-US" b="1" u="sng" dirty="0">
                <a:solidFill>
                  <a:srgbClr val="FF0000"/>
                </a:solidFill>
                <a:ea typeface="+mn-lt"/>
                <a:cs typeface="+mn-lt"/>
              </a:rPr>
              <a:t>DÉFINITION DE L’INTELLIGENCE ARTIFICIELLE</a:t>
            </a:r>
            <a:endParaRPr lang="en-US" b="1" u="sng">
              <a:solidFill>
                <a:srgbClr val="FF0000"/>
              </a:solidFill>
            </a:endParaRPr>
          </a:p>
          <a:p>
            <a:r>
              <a:rPr lang="en-US" dirty="0">
                <a:ea typeface="+mn-lt"/>
                <a:cs typeface="+mn-lt"/>
              </a:rPr>
              <a:t>« La construction de </a:t>
            </a:r>
            <a:r>
              <a:rPr lang="en-US" dirty="0" err="1">
                <a:ea typeface="+mn-lt"/>
                <a:cs typeface="+mn-lt"/>
              </a:rPr>
              <a:t>programmes</a:t>
            </a:r>
            <a:r>
              <a:rPr lang="en-US" dirty="0">
                <a:ea typeface="+mn-lt"/>
                <a:cs typeface="+mn-lt"/>
              </a:rPr>
              <a:t> </a:t>
            </a:r>
            <a:r>
              <a:rPr lang="en-US" dirty="0" err="1">
                <a:ea typeface="+mn-lt"/>
                <a:cs typeface="+mn-lt"/>
              </a:rPr>
              <a:t>informatiques</a:t>
            </a:r>
            <a:r>
              <a:rPr lang="en-US" dirty="0">
                <a:ea typeface="+mn-lt"/>
                <a:cs typeface="+mn-lt"/>
              </a:rPr>
              <a:t> qui </a:t>
            </a:r>
            <a:r>
              <a:rPr lang="en-US" dirty="0" err="1">
                <a:ea typeface="+mn-lt"/>
                <a:cs typeface="+mn-lt"/>
              </a:rPr>
              <a:t>s'adonnent</a:t>
            </a:r>
            <a:r>
              <a:rPr lang="en-US" dirty="0">
                <a:ea typeface="+mn-lt"/>
                <a:cs typeface="+mn-lt"/>
              </a:rPr>
              <a:t> à des </a:t>
            </a:r>
            <a:r>
              <a:rPr lang="en-US" dirty="0" err="1">
                <a:ea typeface="+mn-lt"/>
                <a:cs typeface="+mn-lt"/>
              </a:rPr>
              <a:t>tâches</a:t>
            </a:r>
            <a:r>
              <a:rPr lang="en-US" dirty="0">
                <a:ea typeface="+mn-lt"/>
                <a:cs typeface="+mn-lt"/>
              </a:rPr>
              <a:t> qui </a:t>
            </a:r>
            <a:r>
              <a:rPr lang="en-US" dirty="0" err="1">
                <a:ea typeface="+mn-lt"/>
                <a:cs typeface="+mn-lt"/>
              </a:rPr>
              <a:t>sont</a:t>
            </a:r>
            <a:r>
              <a:rPr lang="en-US" dirty="0">
                <a:ea typeface="+mn-lt"/>
                <a:cs typeface="+mn-lt"/>
              </a:rPr>
              <a:t>, pour </a:t>
            </a:r>
            <a:r>
              <a:rPr lang="en-US" dirty="0" err="1">
                <a:ea typeface="+mn-lt"/>
                <a:cs typeface="+mn-lt"/>
              </a:rPr>
              <a:t>l'instant</a:t>
            </a:r>
            <a:r>
              <a:rPr lang="en-US" dirty="0">
                <a:ea typeface="+mn-lt"/>
                <a:cs typeface="+mn-lt"/>
              </a:rPr>
              <a:t>, </a:t>
            </a:r>
            <a:r>
              <a:rPr lang="en-US" dirty="0" err="1">
                <a:ea typeface="+mn-lt"/>
                <a:cs typeface="+mn-lt"/>
              </a:rPr>
              <a:t>accomplies</a:t>
            </a:r>
            <a:r>
              <a:rPr lang="en-US" dirty="0">
                <a:ea typeface="+mn-lt"/>
                <a:cs typeface="+mn-lt"/>
              </a:rPr>
              <a:t> de </a:t>
            </a:r>
            <a:r>
              <a:rPr lang="en-US" dirty="0" err="1">
                <a:ea typeface="+mn-lt"/>
                <a:cs typeface="+mn-lt"/>
              </a:rPr>
              <a:t>façon</a:t>
            </a:r>
            <a:r>
              <a:rPr lang="en-US" dirty="0">
                <a:ea typeface="+mn-lt"/>
                <a:cs typeface="+mn-lt"/>
              </a:rPr>
              <a:t> plus </a:t>
            </a:r>
            <a:r>
              <a:rPr lang="en-US" dirty="0" err="1">
                <a:ea typeface="+mn-lt"/>
                <a:cs typeface="+mn-lt"/>
              </a:rPr>
              <a:t>satisfaisante</a:t>
            </a:r>
            <a:r>
              <a:rPr lang="en-US" dirty="0">
                <a:ea typeface="+mn-lt"/>
                <a:cs typeface="+mn-lt"/>
              </a:rPr>
              <a:t> par des </a:t>
            </a:r>
            <a:r>
              <a:rPr lang="en-US" dirty="0" err="1">
                <a:ea typeface="+mn-lt"/>
                <a:cs typeface="+mn-lt"/>
              </a:rPr>
              <a:t>êtres</a:t>
            </a:r>
            <a:r>
              <a:rPr lang="en-US" dirty="0">
                <a:ea typeface="+mn-lt"/>
                <a:cs typeface="+mn-lt"/>
              </a:rPr>
              <a:t> </a:t>
            </a:r>
            <a:r>
              <a:rPr lang="en-US" dirty="0" err="1">
                <a:ea typeface="+mn-lt"/>
                <a:cs typeface="+mn-lt"/>
              </a:rPr>
              <a:t>humains</a:t>
            </a:r>
            <a:r>
              <a:rPr lang="en-US" dirty="0">
                <a:ea typeface="+mn-lt"/>
                <a:cs typeface="+mn-lt"/>
              </a:rPr>
              <a:t> car </a:t>
            </a:r>
            <a:r>
              <a:rPr lang="en-US" dirty="0" err="1">
                <a:ea typeface="+mn-lt"/>
                <a:cs typeface="+mn-lt"/>
              </a:rPr>
              <a:t>elles</a:t>
            </a:r>
            <a:r>
              <a:rPr lang="en-US" dirty="0">
                <a:ea typeface="+mn-lt"/>
                <a:cs typeface="+mn-lt"/>
              </a:rPr>
              <a:t> </a:t>
            </a:r>
            <a:r>
              <a:rPr lang="en-US" dirty="0" err="1">
                <a:ea typeface="+mn-lt"/>
                <a:cs typeface="+mn-lt"/>
              </a:rPr>
              <a:t>demandent</a:t>
            </a:r>
            <a:r>
              <a:rPr lang="en-US" dirty="0">
                <a:ea typeface="+mn-lt"/>
                <a:cs typeface="+mn-lt"/>
              </a:rPr>
              <a:t> des </a:t>
            </a:r>
            <a:r>
              <a:rPr lang="en-US" dirty="0" err="1">
                <a:ea typeface="+mn-lt"/>
                <a:cs typeface="+mn-lt"/>
              </a:rPr>
              <a:t>processus</a:t>
            </a:r>
            <a:r>
              <a:rPr lang="en-US" dirty="0">
                <a:ea typeface="+mn-lt"/>
                <a:cs typeface="+mn-lt"/>
              </a:rPr>
              <a:t> </a:t>
            </a:r>
            <a:r>
              <a:rPr lang="en-US" dirty="0" err="1">
                <a:ea typeface="+mn-lt"/>
                <a:cs typeface="+mn-lt"/>
              </a:rPr>
              <a:t>mentaux</a:t>
            </a:r>
            <a:r>
              <a:rPr lang="en-US" dirty="0">
                <a:ea typeface="+mn-lt"/>
                <a:cs typeface="+mn-lt"/>
              </a:rPr>
              <a:t> de haut </a:t>
            </a:r>
            <a:r>
              <a:rPr lang="en-US" dirty="0" err="1">
                <a:ea typeface="+mn-lt"/>
                <a:cs typeface="+mn-lt"/>
              </a:rPr>
              <a:t>niveau</a:t>
            </a:r>
            <a:r>
              <a:rPr lang="en-US" dirty="0">
                <a:ea typeface="+mn-lt"/>
                <a:cs typeface="+mn-lt"/>
              </a:rPr>
              <a:t> </a:t>
            </a:r>
            <a:r>
              <a:rPr lang="en-US" dirty="0" err="1">
                <a:ea typeface="+mn-lt"/>
                <a:cs typeface="+mn-lt"/>
              </a:rPr>
              <a:t>tels</a:t>
            </a:r>
            <a:r>
              <a:rPr lang="en-US" dirty="0">
                <a:ea typeface="+mn-lt"/>
                <a:cs typeface="+mn-lt"/>
              </a:rPr>
              <a:t> que : </a:t>
            </a:r>
            <a:r>
              <a:rPr lang="en-US" dirty="0" err="1">
                <a:ea typeface="+mn-lt"/>
                <a:cs typeface="+mn-lt"/>
              </a:rPr>
              <a:t>l'apprentissage</a:t>
            </a:r>
            <a:r>
              <a:rPr lang="en-US" dirty="0">
                <a:ea typeface="+mn-lt"/>
                <a:cs typeface="+mn-lt"/>
              </a:rPr>
              <a:t> </a:t>
            </a:r>
            <a:r>
              <a:rPr lang="en-US" dirty="0" err="1">
                <a:ea typeface="+mn-lt"/>
                <a:cs typeface="+mn-lt"/>
              </a:rPr>
              <a:t>perceptuel</a:t>
            </a:r>
            <a:r>
              <a:rPr lang="en-US" dirty="0">
                <a:ea typeface="+mn-lt"/>
                <a:cs typeface="+mn-lt"/>
              </a:rPr>
              <a:t>, </a:t>
            </a:r>
            <a:r>
              <a:rPr lang="en-US" dirty="0" err="1">
                <a:ea typeface="+mn-lt"/>
                <a:cs typeface="+mn-lt"/>
              </a:rPr>
              <a:t>l'organisation</a:t>
            </a:r>
            <a:r>
              <a:rPr lang="en-US" dirty="0">
                <a:ea typeface="+mn-lt"/>
                <a:cs typeface="+mn-lt"/>
              </a:rPr>
              <a:t> de </a:t>
            </a:r>
            <a:r>
              <a:rPr lang="en-US" dirty="0" err="1">
                <a:ea typeface="+mn-lt"/>
                <a:cs typeface="+mn-lt"/>
              </a:rPr>
              <a:t>lamémoire</a:t>
            </a:r>
            <a:r>
              <a:rPr lang="en-US" dirty="0">
                <a:ea typeface="+mn-lt"/>
                <a:cs typeface="+mn-lt"/>
              </a:rPr>
              <a:t> et le </a:t>
            </a:r>
            <a:r>
              <a:rPr lang="en-US" dirty="0" err="1">
                <a:ea typeface="+mn-lt"/>
                <a:cs typeface="+mn-lt"/>
              </a:rPr>
              <a:t>raisonnement</a:t>
            </a:r>
            <a:r>
              <a:rPr lang="en-US" dirty="0">
                <a:ea typeface="+mn-lt"/>
                <a:cs typeface="+mn-lt"/>
              </a:rPr>
              <a:t> critique ».</a:t>
            </a:r>
            <a:endParaRPr lang="en-US" dirty="0"/>
          </a:p>
        </p:txBody>
      </p:sp>
    </p:spTree>
    <p:extLst>
      <p:ext uri="{BB962C8B-B14F-4D97-AF65-F5344CB8AC3E}">
        <p14:creationId xmlns:p14="http://schemas.microsoft.com/office/powerpoint/2010/main" val="1780951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F302-BF2E-4456-BC8E-2EB5170FBF3D}"/>
              </a:ext>
            </a:extLst>
          </p:cNvPr>
          <p:cNvSpPr>
            <a:spLocks noGrp="1"/>
          </p:cNvSpPr>
          <p:nvPr>
            <p:ph type="title"/>
          </p:nvPr>
        </p:nvSpPr>
        <p:spPr/>
        <p:txBody>
          <a:bodyPr>
            <a:normAutofit fontScale="90000"/>
          </a:bodyPr>
          <a:lstStyle/>
          <a:p>
            <a:r>
              <a:rPr lang="en-US" dirty="0">
                <a:ea typeface="+mj-lt"/>
                <a:cs typeface="+mj-lt"/>
              </a:rPr>
              <a:t>Les </a:t>
            </a:r>
            <a:r>
              <a:rPr lang="en-US" dirty="0" err="1">
                <a:ea typeface="+mj-lt"/>
                <a:cs typeface="+mj-lt"/>
              </a:rPr>
              <a:t>qualités</a:t>
            </a:r>
            <a:r>
              <a:rPr lang="en-US" dirty="0">
                <a:ea typeface="+mj-lt"/>
                <a:cs typeface="+mj-lt"/>
              </a:rPr>
              <a:t> </a:t>
            </a:r>
            <a:r>
              <a:rPr lang="en-US" dirty="0" err="1">
                <a:ea typeface="+mj-lt"/>
                <a:cs typeface="+mj-lt"/>
              </a:rPr>
              <a:t>attendues</a:t>
            </a:r>
            <a:r>
              <a:rPr lang="en-US" dirty="0">
                <a:ea typeface="+mj-lt"/>
                <a:cs typeface="+mj-lt"/>
              </a:rPr>
              <a:t> </a:t>
            </a:r>
            <a:r>
              <a:rPr lang="en-US" dirty="0" err="1">
                <a:ea typeface="+mj-lt"/>
                <a:cs typeface="+mj-lt"/>
              </a:rPr>
              <a:t>d’une</a:t>
            </a:r>
            <a:r>
              <a:rPr lang="en-US" dirty="0">
                <a:ea typeface="+mj-lt"/>
                <a:cs typeface="+mj-lt"/>
              </a:rPr>
              <a:t> technique de </a:t>
            </a:r>
            <a:r>
              <a:rPr lang="en-US" dirty="0" err="1">
                <a:ea typeface="+mj-lt"/>
                <a:cs typeface="+mj-lt"/>
              </a:rPr>
              <a:t>classement</a:t>
            </a:r>
            <a:r>
              <a:rPr lang="en-US" dirty="0">
                <a:ea typeface="+mj-lt"/>
                <a:cs typeface="+mj-lt"/>
              </a:rPr>
              <a:t> </a:t>
            </a:r>
            <a:r>
              <a:rPr lang="en-US" dirty="0" err="1">
                <a:ea typeface="+mj-lt"/>
                <a:cs typeface="+mj-lt"/>
              </a:rPr>
              <a:t>ou</a:t>
            </a:r>
            <a:r>
              <a:rPr lang="en-US" dirty="0">
                <a:ea typeface="+mj-lt"/>
                <a:cs typeface="+mj-lt"/>
              </a:rPr>
              <a:t> de </a:t>
            </a:r>
            <a:r>
              <a:rPr lang="en-US" dirty="0" err="1">
                <a:ea typeface="+mj-lt"/>
                <a:cs typeface="+mj-lt"/>
              </a:rPr>
              <a:t>prédiction</a:t>
            </a:r>
            <a:r>
              <a:rPr lang="en-US" dirty="0">
                <a:ea typeface="+mj-lt"/>
                <a:cs typeface="+mj-lt"/>
              </a:rPr>
              <a:t> </a:t>
            </a:r>
            <a:endParaRPr lang="en-US" dirty="0"/>
          </a:p>
        </p:txBody>
      </p:sp>
      <p:sp>
        <p:nvSpPr>
          <p:cNvPr id="3" name="Content Placeholder 2">
            <a:extLst>
              <a:ext uri="{FF2B5EF4-FFF2-40B4-BE49-F238E27FC236}">
                <a16:creationId xmlns:a16="http://schemas.microsoft.com/office/drawing/2014/main" id="{8AE4D0FA-3EA1-439D-AD83-0D479610E8FE}"/>
              </a:ext>
            </a:extLst>
          </p:cNvPr>
          <p:cNvSpPr>
            <a:spLocks noGrp="1"/>
          </p:cNvSpPr>
          <p:nvPr>
            <p:ph idx="1"/>
          </p:nvPr>
        </p:nvSpPr>
        <p:spPr/>
        <p:txBody>
          <a:bodyPr vert="horz" lIns="91440" tIns="45720" rIns="91440" bIns="45720" rtlCol="0" anchor="t">
            <a:normAutofit/>
          </a:bodyPr>
          <a:lstStyle/>
          <a:p>
            <a:r>
              <a:rPr lang="en-US" dirty="0">
                <a:ea typeface="+mn-lt"/>
                <a:cs typeface="+mn-lt"/>
              </a:rPr>
              <a:t>La </a:t>
            </a:r>
            <a:r>
              <a:rPr lang="en-US" dirty="0" err="1">
                <a:ea typeface="+mn-lt"/>
                <a:cs typeface="+mn-lt"/>
              </a:rPr>
              <a:t>diversité</a:t>
            </a:r>
            <a:r>
              <a:rPr lang="en-US" dirty="0">
                <a:ea typeface="+mn-lt"/>
                <a:cs typeface="+mn-lt"/>
              </a:rPr>
              <a:t> des types de </a:t>
            </a:r>
            <a:r>
              <a:rPr lang="en-US" dirty="0" err="1">
                <a:ea typeface="+mn-lt"/>
                <a:cs typeface="+mn-lt"/>
              </a:rPr>
              <a:t>données</a:t>
            </a:r>
            <a:r>
              <a:rPr lang="en-US" dirty="0">
                <a:ea typeface="+mn-lt"/>
                <a:cs typeface="+mn-lt"/>
              </a:rPr>
              <a:t> </a:t>
            </a:r>
            <a:r>
              <a:rPr lang="en-US" dirty="0" err="1">
                <a:ea typeface="+mn-lt"/>
                <a:cs typeface="+mn-lt"/>
              </a:rPr>
              <a:t>manipulées</a:t>
            </a:r>
            <a:r>
              <a:rPr lang="en-US" dirty="0">
                <a:ea typeface="+mn-lt"/>
                <a:cs typeface="+mn-lt"/>
              </a:rPr>
              <a:t>: </a:t>
            </a:r>
            <a:r>
              <a:rPr lang="en-US" dirty="0" err="1">
                <a:ea typeface="+mn-lt"/>
                <a:cs typeface="+mn-lt"/>
              </a:rPr>
              <a:t>tous</a:t>
            </a:r>
            <a:r>
              <a:rPr lang="en-US" dirty="0">
                <a:ea typeface="+mn-lt"/>
                <a:cs typeface="+mn-lt"/>
              </a:rPr>
              <a:t> les </a:t>
            </a:r>
            <a:r>
              <a:rPr lang="en-US" dirty="0" err="1">
                <a:ea typeface="+mn-lt"/>
                <a:cs typeface="+mn-lt"/>
              </a:rPr>
              <a:t>algorithmes</a:t>
            </a:r>
            <a:r>
              <a:rPr lang="en-US" dirty="0">
                <a:ea typeface="+mn-lt"/>
                <a:cs typeface="+mn-lt"/>
              </a:rPr>
              <a:t> ne </a:t>
            </a:r>
            <a:r>
              <a:rPr lang="en-US" dirty="0" err="1">
                <a:ea typeface="+mn-lt"/>
                <a:cs typeface="+mn-lt"/>
              </a:rPr>
              <a:t>sont</a:t>
            </a:r>
            <a:r>
              <a:rPr lang="en-US" dirty="0">
                <a:ea typeface="+mn-lt"/>
                <a:cs typeface="+mn-lt"/>
              </a:rPr>
              <a:t> pas </a:t>
            </a:r>
            <a:r>
              <a:rPr lang="en-US" dirty="0" err="1">
                <a:ea typeface="+mn-lt"/>
                <a:cs typeface="+mn-lt"/>
              </a:rPr>
              <a:t>aptes</a:t>
            </a:r>
            <a:r>
              <a:rPr lang="en-US" dirty="0">
                <a:ea typeface="+mn-lt"/>
                <a:cs typeface="+mn-lt"/>
              </a:rPr>
              <a:t> à </a:t>
            </a:r>
            <a:r>
              <a:rPr lang="en-US" dirty="0" err="1">
                <a:ea typeface="+mn-lt"/>
                <a:cs typeface="+mn-lt"/>
              </a:rPr>
              <a:t>manipuler</a:t>
            </a:r>
            <a:r>
              <a:rPr lang="en-US" dirty="0">
                <a:ea typeface="+mn-lt"/>
                <a:cs typeface="+mn-lt"/>
              </a:rPr>
              <a:t> les </a:t>
            </a:r>
            <a:r>
              <a:rPr lang="en-US" dirty="0" err="1">
                <a:ea typeface="+mn-lt"/>
                <a:cs typeface="+mn-lt"/>
              </a:rPr>
              <a:t>données</a:t>
            </a:r>
            <a:r>
              <a:rPr lang="en-US" dirty="0">
                <a:ea typeface="+mn-lt"/>
                <a:cs typeface="+mn-lt"/>
              </a:rPr>
              <a:t> </a:t>
            </a:r>
            <a:r>
              <a:rPr lang="en-US" dirty="0" err="1">
                <a:ea typeface="+mn-lt"/>
                <a:cs typeface="+mn-lt"/>
              </a:rPr>
              <a:t>qualitatives</a:t>
            </a:r>
            <a:r>
              <a:rPr lang="en-US" dirty="0">
                <a:ea typeface="+mn-lt"/>
                <a:cs typeface="+mn-lt"/>
              </a:rPr>
              <a:t>, </a:t>
            </a:r>
            <a:r>
              <a:rPr lang="en-US" dirty="0" err="1">
                <a:ea typeface="+mn-lt"/>
                <a:cs typeface="+mn-lt"/>
              </a:rPr>
              <a:t>discrètes</a:t>
            </a:r>
            <a:r>
              <a:rPr lang="en-US" dirty="0">
                <a:ea typeface="+mn-lt"/>
                <a:cs typeface="+mn-lt"/>
              </a:rPr>
              <a:t>, continues,….. Et </a:t>
            </a:r>
            <a:r>
              <a:rPr lang="en-US" dirty="0" err="1">
                <a:ea typeface="+mn-lt"/>
                <a:cs typeface="+mn-lt"/>
              </a:rPr>
              <a:t>manquantes</a:t>
            </a:r>
            <a:r>
              <a:rPr lang="en-US" dirty="0">
                <a:ea typeface="+mn-lt"/>
                <a:cs typeface="+mn-lt"/>
              </a:rPr>
              <a:t> </a:t>
            </a:r>
          </a:p>
          <a:p>
            <a:r>
              <a:rPr lang="en-US" dirty="0">
                <a:ea typeface="+mn-lt"/>
                <a:cs typeface="+mn-lt"/>
              </a:rPr>
              <a:t>La </a:t>
            </a:r>
            <a:r>
              <a:rPr lang="en-US" dirty="0" err="1">
                <a:ea typeface="+mn-lt"/>
                <a:cs typeface="+mn-lt"/>
              </a:rPr>
              <a:t>rapidité</a:t>
            </a:r>
            <a:r>
              <a:rPr lang="en-US" dirty="0">
                <a:ea typeface="+mn-lt"/>
                <a:cs typeface="+mn-lt"/>
              </a:rPr>
              <a:t> de </a:t>
            </a:r>
            <a:r>
              <a:rPr lang="en-US" dirty="0" err="1">
                <a:ea typeface="+mn-lt"/>
                <a:cs typeface="+mn-lt"/>
              </a:rPr>
              <a:t>calcul</a:t>
            </a:r>
            <a:r>
              <a:rPr lang="en-US" dirty="0">
                <a:ea typeface="+mn-lt"/>
                <a:cs typeface="+mn-lt"/>
              </a:rPr>
              <a:t> du </a:t>
            </a:r>
            <a:r>
              <a:rPr lang="en-US" dirty="0" err="1">
                <a:ea typeface="+mn-lt"/>
                <a:cs typeface="+mn-lt"/>
              </a:rPr>
              <a:t>modèle</a:t>
            </a:r>
            <a:r>
              <a:rPr lang="en-US" dirty="0">
                <a:ea typeface="+mn-lt"/>
                <a:cs typeface="+mn-lt"/>
              </a:rPr>
              <a:t>: le </a:t>
            </a:r>
            <a:r>
              <a:rPr lang="en-US" dirty="0" err="1">
                <a:ea typeface="+mn-lt"/>
                <a:cs typeface="+mn-lt"/>
              </a:rPr>
              <a:t>modèle</a:t>
            </a:r>
            <a:r>
              <a:rPr lang="en-US" dirty="0">
                <a:ea typeface="+mn-lt"/>
                <a:cs typeface="+mn-lt"/>
              </a:rPr>
              <a:t> doit donner des </a:t>
            </a:r>
            <a:r>
              <a:rPr lang="en-US" dirty="0" err="1">
                <a:ea typeface="+mn-lt"/>
                <a:cs typeface="+mn-lt"/>
              </a:rPr>
              <a:t>résultats</a:t>
            </a:r>
            <a:r>
              <a:rPr lang="en-US" dirty="0">
                <a:ea typeface="+mn-lt"/>
                <a:cs typeface="+mn-lt"/>
              </a:rPr>
              <a:t> </a:t>
            </a:r>
            <a:r>
              <a:rPr lang="en-US" dirty="0" err="1">
                <a:ea typeface="+mn-lt"/>
                <a:cs typeface="+mn-lt"/>
              </a:rPr>
              <a:t>rapidement</a:t>
            </a:r>
            <a:r>
              <a:rPr lang="en-US" dirty="0">
                <a:ea typeface="+mn-lt"/>
                <a:cs typeface="+mn-lt"/>
              </a:rPr>
              <a:t> surtout pour les applications </a:t>
            </a:r>
            <a:r>
              <a:rPr lang="en-US" dirty="0" err="1">
                <a:ea typeface="+mn-lt"/>
                <a:cs typeface="+mn-lt"/>
              </a:rPr>
              <a:t>en</a:t>
            </a:r>
            <a:r>
              <a:rPr lang="en-US" dirty="0">
                <a:ea typeface="+mn-lt"/>
                <a:cs typeface="+mn-lt"/>
              </a:rPr>
              <a:t> temps </a:t>
            </a:r>
            <a:r>
              <a:rPr lang="en-US" dirty="0" err="1">
                <a:ea typeface="+mn-lt"/>
                <a:cs typeface="+mn-lt"/>
              </a:rPr>
              <a:t>réel</a:t>
            </a:r>
          </a:p>
          <a:p>
            <a:r>
              <a:rPr lang="en-US" dirty="0">
                <a:ea typeface="+mn-lt"/>
                <a:cs typeface="+mn-lt"/>
              </a:rPr>
              <a:t>La </a:t>
            </a:r>
            <a:r>
              <a:rPr lang="en-US" dirty="0" err="1">
                <a:ea typeface="+mn-lt"/>
                <a:cs typeface="+mn-lt"/>
              </a:rPr>
              <a:t>possibilités</a:t>
            </a:r>
            <a:r>
              <a:rPr lang="en-US" dirty="0">
                <a:ea typeface="+mn-lt"/>
                <a:cs typeface="+mn-lt"/>
              </a:rPr>
              <a:t> de </a:t>
            </a:r>
            <a:r>
              <a:rPr lang="en-US" dirty="0" err="1">
                <a:ea typeface="+mn-lt"/>
                <a:cs typeface="+mn-lt"/>
              </a:rPr>
              <a:t>paramétrage</a:t>
            </a:r>
            <a:r>
              <a:rPr lang="en-US" dirty="0">
                <a:ea typeface="+mn-lt"/>
                <a:cs typeface="+mn-lt"/>
              </a:rPr>
              <a:t>: </a:t>
            </a:r>
            <a:r>
              <a:rPr lang="en-US" dirty="0" err="1">
                <a:ea typeface="+mn-lt"/>
                <a:cs typeface="+mn-lt"/>
              </a:rPr>
              <a:t>selon</a:t>
            </a:r>
            <a:r>
              <a:rPr lang="en-US" dirty="0">
                <a:ea typeface="+mn-lt"/>
                <a:cs typeface="+mn-lt"/>
              </a:rPr>
              <a:t> les technique de </a:t>
            </a:r>
            <a:r>
              <a:rPr lang="en-US" dirty="0" err="1">
                <a:ea typeface="+mn-lt"/>
                <a:cs typeface="+mn-lt"/>
              </a:rPr>
              <a:t>classement</a:t>
            </a:r>
            <a:r>
              <a:rPr lang="en-US" dirty="0">
                <a:ea typeface="+mn-lt"/>
                <a:cs typeface="+mn-lt"/>
              </a:rPr>
              <a:t> </a:t>
            </a:r>
            <a:r>
              <a:rPr lang="en-US" dirty="0" err="1">
                <a:ea typeface="+mn-lt"/>
                <a:cs typeface="+mn-lt"/>
              </a:rPr>
              <a:t>ou</a:t>
            </a:r>
            <a:r>
              <a:rPr lang="en-US" dirty="0">
                <a:ea typeface="+mn-lt"/>
                <a:cs typeface="+mn-lt"/>
              </a:rPr>
              <a:t> de </a:t>
            </a:r>
            <a:r>
              <a:rPr lang="en-US" dirty="0" err="1">
                <a:ea typeface="+mn-lt"/>
                <a:cs typeface="+mn-lt"/>
              </a:rPr>
              <a:t>prédiction</a:t>
            </a:r>
            <a:r>
              <a:rPr lang="en-US" dirty="0">
                <a:ea typeface="+mn-lt"/>
                <a:cs typeface="+mn-lt"/>
              </a:rPr>
              <a:t> il faut donner la </a:t>
            </a:r>
            <a:r>
              <a:rPr lang="en-US" dirty="0" err="1">
                <a:ea typeface="+mn-lt"/>
                <a:cs typeface="+mn-lt"/>
              </a:rPr>
              <a:t>possibilité</a:t>
            </a:r>
            <a:r>
              <a:rPr lang="en-US" dirty="0">
                <a:ea typeface="+mn-lt"/>
                <a:cs typeface="+mn-lt"/>
              </a:rPr>
              <a:t> de changer les </a:t>
            </a:r>
            <a:r>
              <a:rPr lang="en-US" dirty="0" err="1">
                <a:ea typeface="+mn-lt"/>
                <a:cs typeface="+mn-lt"/>
              </a:rPr>
              <a:t>paramètres</a:t>
            </a:r>
            <a:r>
              <a:rPr lang="en-US" dirty="0">
                <a:ea typeface="+mn-lt"/>
                <a:cs typeface="+mn-lt"/>
              </a:rPr>
              <a:t> du </a:t>
            </a:r>
            <a:r>
              <a:rPr lang="en-US" dirty="0" err="1">
                <a:ea typeface="+mn-lt"/>
                <a:cs typeface="+mn-lt"/>
              </a:rPr>
              <a:t>modèle</a:t>
            </a:r>
            <a:r>
              <a:rPr lang="en-US" dirty="0">
                <a:ea typeface="+mn-lt"/>
                <a:cs typeface="+mn-lt"/>
              </a:rPr>
              <a:t> ( par </a:t>
            </a:r>
            <a:r>
              <a:rPr lang="en-US" dirty="0" err="1">
                <a:ea typeface="+mn-lt"/>
                <a:cs typeface="+mn-lt"/>
              </a:rPr>
              <a:t>exemple</a:t>
            </a:r>
            <a:r>
              <a:rPr lang="en-US" dirty="0">
                <a:ea typeface="+mn-lt"/>
                <a:cs typeface="+mn-lt"/>
              </a:rPr>
              <a:t> </a:t>
            </a:r>
            <a:r>
              <a:rPr lang="en-US" dirty="0" err="1">
                <a:ea typeface="+mn-lt"/>
                <a:cs typeface="+mn-lt"/>
              </a:rPr>
              <a:t>pondérer</a:t>
            </a:r>
            <a:r>
              <a:rPr lang="en-US" dirty="0">
                <a:ea typeface="+mn-lt"/>
                <a:cs typeface="+mn-lt"/>
              </a:rPr>
              <a:t> les </a:t>
            </a:r>
            <a:r>
              <a:rPr lang="en-US" dirty="0" err="1">
                <a:ea typeface="+mn-lt"/>
                <a:cs typeface="+mn-lt"/>
              </a:rPr>
              <a:t>erreurs</a:t>
            </a:r>
            <a:r>
              <a:rPr lang="en-US" dirty="0">
                <a:ea typeface="+mn-lt"/>
                <a:cs typeface="+mn-lt"/>
              </a:rPr>
              <a:t>)</a:t>
            </a:r>
          </a:p>
          <a:p>
            <a:endParaRPr lang="en-US" dirty="0"/>
          </a:p>
        </p:txBody>
      </p:sp>
    </p:spTree>
    <p:extLst>
      <p:ext uri="{BB962C8B-B14F-4D97-AF65-F5344CB8AC3E}">
        <p14:creationId xmlns:p14="http://schemas.microsoft.com/office/powerpoint/2010/main" val="738337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A0CD-627E-431B-A9FF-62B3A79EA9DE}"/>
              </a:ext>
            </a:extLst>
          </p:cNvPr>
          <p:cNvSpPr>
            <a:spLocks noGrp="1"/>
          </p:cNvSpPr>
          <p:nvPr>
            <p:ph type="title"/>
          </p:nvPr>
        </p:nvSpPr>
        <p:spPr/>
        <p:txBody>
          <a:bodyPr/>
          <a:lstStyle/>
          <a:p>
            <a:r>
              <a:rPr lang="en-US" dirty="0" err="1">
                <a:ea typeface="+mj-lt"/>
                <a:cs typeface="+mj-lt"/>
              </a:rPr>
              <a:t>Critères</a:t>
            </a:r>
            <a:r>
              <a:rPr lang="en-US" dirty="0">
                <a:ea typeface="+mj-lt"/>
                <a:cs typeface="+mj-lt"/>
              </a:rPr>
              <a:t> de </a:t>
            </a:r>
            <a:r>
              <a:rPr lang="en-US" dirty="0" err="1">
                <a:ea typeface="+mj-lt"/>
                <a:cs typeface="+mj-lt"/>
              </a:rPr>
              <a:t>comparaison</a:t>
            </a:r>
            <a:r>
              <a:rPr lang="en-US" dirty="0">
                <a:ea typeface="+mj-lt"/>
                <a:cs typeface="+mj-lt"/>
              </a:rPr>
              <a:t> de </a:t>
            </a:r>
            <a:r>
              <a:rPr lang="en-US" dirty="0" err="1">
                <a:ea typeface="+mj-lt"/>
                <a:cs typeface="+mj-lt"/>
              </a:rPr>
              <a:t>classifieurs</a:t>
            </a:r>
            <a:r>
              <a:rPr lang="en-US" dirty="0">
                <a:ea typeface="+mj-lt"/>
                <a:cs typeface="+mj-lt"/>
              </a:rPr>
              <a:t> </a:t>
            </a:r>
            <a:endParaRPr lang="en-US"/>
          </a:p>
        </p:txBody>
      </p:sp>
      <p:sp>
        <p:nvSpPr>
          <p:cNvPr id="3" name="Content Placeholder 2">
            <a:extLst>
              <a:ext uri="{FF2B5EF4-FFF2-40B4-BE49-F238E27FC236}">
                <a16:creationId xmlns:a16="http://schemas.microsoft.com/office/drawing/2014/main" id="{1E906EBE-21CD-4468-B670-7C4CDB4BE3B6}"/>
              </a:ext>
            </a:extLst>
          </p:cNvPr>
          <p:cNvSpPr>
            <a:spLocks noGrp="1"/>
          </p:cNvSpPr>
          <p:nvPr>
            <p:ph idx="1"/>
          </p:nvPr>
        </p:nvSpPr>
        <p:spPr/>
        <p:txBody>
          <a:bodyPr vert="horz" lIns="91440" tIns="45720" rIns="91440" bIns="45720" rtlCol="0" anchor="t">
            <a:normAutofit/>
          </a:bodyPr>
          <a:lstStyle/>
          <a:p>
            <a:r>
              <a:rPr lang="en-US" dirty="0" err="1">
                <a:ea typeface="+mn-lt"/>
                <a:cs typeface="+mn-lt"/>
              </a:rPr>
              <a:t>Taux</a:t>
            </a:r>
            <a:r>
              <a:rPr lang="en-US" dirty="0">
                <a:ea typeface="+mn-lt"/>
                <a:cs typeface="+mn-lt"/>
              </a:rPr>
              <a:t> de </a:t>
            </a:r>
            <a:r>
              <a:rPr lang="en-US" dirty="0" err="1">
                <a:ea typeface="+mn-lt"/>
                <a:cs typeface="+mn-lt"/>
              </a:rPr>
              <a:t>précision</a:t>
            </a:r>
            <a:r>
              <a:rPr lang="en-US" dirty="0">
                <a:ea typeface="+mn-lt"/>
                <a:cs typeface="+mn-lt"/>
              </a:rPr>
              <a:t> : </a:t>
            </a:r>
            <a:r>
              <a:rPr lang="en-US" dirty="0" err="1">
                <a:ea typeface="+mn-lt"/>
                <a:cs typeface="+mn-lt"/>
              </a:rPr>
              <a:t>capacité</a:t>
            </a:r>
            <a:r>
              <a:rPr lang="en-US" dirty="0">
                <a:ea typeface="+mn-lt"/>
                <a:cs typeface="+mn-lt"/>
              </a:rPr>
              <a:t> à </a:t>
            </a:r>
            <a:r>
              <a:rPr lang="en-US" dirty="0" err="1">
                <a:ea typeface="+mn-lt"/>
                <a:cs typeface="+mn-lt"/>
              </a:rPr>
              <a:t>prédire</a:t>
            </a:r>
            <a:r>
              <a:rPr lang="en-US" dirty="0">
                <a:ea typeface="+mn-lt"/>
                <a:cs typeface="+mn-lt"/>
              </a:rPr>
              <a:t> </a:t>
            </a:r>
            <a:r>
              <a:rPr lang="en-US" dirty="0" err="1">
                <a:ea typeface="+mn-lt"/>
                <a:cs typeface="+mn-lt"/>
              </a:rPr>
              <a:t>correctement</a:t>
            </a:r>
            <a:endParaRPr lang="en-US" dirty="0" err="1"/>
          </a:p>
          <a:p>
            <a:r>
              <a:rPr lang="en-US" dirty="0">
                <a:ea typeface="+mn-lt"/>
                <a:cs typeface="+mn-lt"/>
              </a:rPr>
              <a:t>Temps de </a:t>
            </a:r>
            <a:r>
              <a:rPr lang="en-US" dirty="0" err="1">
                <a:ea typeface="+mn-lt"/>
                <a:cs typeface="+mn-lt"/>
              </a:rPr>
              <a:t>calcul</a:t>
            </a:r>
            <a:r>
              <a:rPr lang="en-US" dirty="0">
                <a:ea typeface="+mn-lt"/>
                <a:cs typeface="+mn-lt"/>
              </a:rPr>
              <a:t> : temps </a:t>
            </a:r>
            <a:r>
              <a:rPr lang="en-US" dirty="0" err="1">
                <a:ea typeface="+mn-lt"/>
                <a:cs typeface="+mn-lt"/>
              </a:rPr>
              <a:t>nécessaire</a:t>
            </a:r>
            <a:r>
              <a:rPr lang="en-US" dirty="0">
                <a:ea typeface="+mn-lt"/>
                <a:cs typeface="+mn-lt"/>
              </a:rPr>
              <a:t> pour </a:t>
            </a:r>
            <a:r>
              <a:rPr lang="en-US" dirty="0" err="1">
                <a:ea typeface="+mn-lt"/>
                <a:cs typeface="+mn-lt"/>
              </a:rPr>
              <a:t>apprendre</a:t>
            </a:r>
            <a:r>
              <a:rPr lang="en-US" dirty="0">
                <a:ea typeface="+mn-lt"/>
                <a:cs typeface="+mn-lt"/>
              </a:rPr>
              <a:t> et tester le </a:t>
            </a:r>
            <a:r>
              <a:rPr lang="en-US" dirty="0" err="1">
                <a:ea typeface="+mn-lt"/>
                <a:cs typeface="+mn-lt"/>
              </a:rPr>
              <a:t>modèle</a:t>
            </a:r>
            <a:endParaRPr lang="en-US" dirty="0" err="1"/>
          </a:p>
          <a:p>
            <a:r>
              <a:rPr lang="en-US" dirty="0" err="1">
                <a:ea typeface="+mn-lt"/>
                <a:cs typeface="+mn-lt"/>
              </a:rPr>
              <a:t>Robustesse</a:t>
            </a:r>
            <a:r>
              <a:rPr lang="en-US" dirty="0">
                <a:ea typeface="+mn-lt"/>
                <a:cs typeface="+mn-lt"/>
              </a:rPr>
              <a:t> : </a:t>
            </a:r>
            <a:r>
              <a:rPr lang="en-US" dirty="0" err="1">
                <a:ea typeface="+mn-lt"/>
                <a:cs typeface="+mn-lt"/>
              </a:rPr>
              <a:t>précision</a:t>
            </a:r>
            <a:r>
              <a:rPr lang="en-US" dirty="0">
                <a:ea typeface="+mn-lt"/>
                <a:cs typeface="+mn-lt"/>
              </a:rPr>
              <a:t> </a:t>
            </a:r>
            <a:r>
              <a:rPr lang="en-US" dirty="0" err="1">
                <a:ea typeface="+mn-lt"/>
                <a:cs typeface="+mn-lt"/>
              </a:rPr>
              <a:t>en</a:t>
            </a:r>
            <a:r>
              <a:rPr lang="en-US" dirty="0">
                <a:ea typeface="+mn-lt"/>
                <a:cs typeface="+mn-lt"/>
              </a:rPr>
              <a:t> </a:t>
            </a:r>
            <a:r>
              <a:rPr lang="en-US" dirty="0" err="1">
                <a:ea typeface="+mn-lt"/>
                <a:cs typeface="+mn-lt"/>
              </a:rPr>
              <a:t>présence</a:t>
            </a:r>
            <a:r>
              <a:rPr lang="en-US" dirty="0">
                <a:ea typeface="+mn-lt"/>
                <a:cs typeface="+mn-lt"/>
              </a:rPr>
              <a:t> de bruit</a:t>
            </a:r>
            <a:endParaRPr lang="en-US" dirty="0"/>
          </a:p>
          <a:p>
            <a:r>
              <a:rPr lang="en-US" dirty="0">
                <a:ea typeface="+mn-lt"/>
                <a:cs typeface="+mn-lt"/>
              </a:rPr>
              <a:t>Volume de </a:t>
            </a:r>
            <a:r>
              <a:rPr lang="en-US" dirty="0" err="1">
                <a:ea typeface="+mn-lt"/>
                <a:cs typeface="+mn-lt"/>
              </a:rPr>
              <a:t>données</a:t>
            </a:r>
            <a:r>
              <a:rPr lang="en-US" dirty="0">
                <a:ea typeface="+mn-lt"/>
                <a:cs typeface="+mn-lt"/>
              </a:rPr>
              <a:t> : </a:t>
            </a:r>
            <a:r>
              <a:rPr lang="en-US" dirty="0" err="1">
                <a:ea typeface="+mn-lt"/>
                <a:cs typeface="+mn-lt"/>
              </a:rPr>
              <a:t>efficacité</a:t>
            </a:r>
            <a:r>
              <a:rPr lang="en-US" dirty="0">
                <a:ea typeface="+mn-lt"/>
                <a:cs typeface="+mn-lt"/>
              </a:rPr>
              <a:t> </a:t>
            </a:r>
            <a:r>
              <a:rPr lang="en-US" dirty="0" err="1">
                <a:ea typeface="+mn-lt"/>
                <a:cs typeface="+mn-lt"/>
              </a:rPr>
              <a:t>en</a:t>
            </a:r>
            <a:r>
              <a:rPr lang="en-US" dirty="0">
                <a:ea typeface="+mn-lt"/>
                <a:cs typeface="+mn-lt"/>
              </a:rPr>
              <a:t> </a:t>
            </a:r>
            <a:r>
              <a:rPr lang="en-US" dirty="0" err="1">
                <a:ea typeface="+mn-lt"/>
                <a:cs typeface="+mn-lt"/>
              </a:rPr>
              <a:t>présence</a:t>
            </a:r>
            <a:r>
              <a:rPr lang="en-US" dirty="0">
                <a:ea typeface="+mn-lt"/>
                <a:cs typeface="+mn-lt"/>
              </a:rPr>
              <a:t> de </a:t>
            </a:r>
            <a:r>
              <a:rPr lang="en-US" dirty="0" err="1">
                <a:ea typeface="+mn-lt"/>
                <a:cs typeface="+mn-lt"/>
              </a:rPr>
              <a:t>données</a:t>
            </a:r>
            <a:r>
              <a:rPr lang="en-US" dirty="0">
                <a:ea typeface="+mn-lt"/>
                <a:cs typeface="+mn-lt"/>
              </a:rPr>
              <a:t> de </a:t>
            </a:r>
            <a:r>
              <a:rPr lang="en-US" dirty="0" err="1">
                <a:ea typeface="+mn-lt"/>
                <a:cs typeface="+mn-lt"/>
              </a:rPr>
              <a:t>grande</a:t>
            </a:r>
            <a:r>
              <a:rPr lang="en-US" dirty="0">
                <a:ea typeface="+mn-lt"/>
                <a:cs typeface="+mn-lt"/>
              </a:rPr>
              <a:t> taille  </a:t>
            </a:r>
            <a:endParaRPr lang="en-US" dirty="0"/>
          </a:p>
          <a:p>
            <a:r>
              <a:rPr lang="en-US" dirty="0" err="1">
                <a:ea typeface="+mn-lt"/>
                <a:cs typeface="+mn-lt"/>
              </a:rPr>
              <a:t>Compréhensibilité</a:t>
            </a:r>
            <a:r>
              <a:rPr lang="en-US" dirty="0">
                <a:ea typeface="+mn-lt"/>
                <a:cs typeface="+mn-lt"/>
              </a:rPr>
              <a:t> : </a:t>
            </a:r>
            <a:r>
              <a:rPr lang="en-US" dirty="0" err="1">
                <a:ea typeface="+mn-lt"/>
                <a:cs typeface="+mn-lt"/>
              </a:rPr>
              <a:t>Niveau</a:t>
            </a:r>
            <a:r>
              <a:rPr lang="en-US" dirty="0">
                <a:ea typeface="+mn-lt"/>
                <a:cs typeface="+mn-lt"/>
              </a:rPr>
              <a:t> de </a:t>
            </a:r>
            <a:r>
              <a:rPr lang="en-US" dirty="0" err="1">
                <a:ea typeface="+mn-lt"/>
                <a:cs typeface="+mn-lt"/>
              </a:rPr>
              <a:t>compréhension</a:t>
            </a:r>
            <a:r>
              <a:rPr lang="en-US" dirty="0">
                <a:ea typeface="+mn-lt"/>
                <a:cs typeface="+mn-lt"/>
              </a:rPr>
              <a:t> et de finesse</a:t>
            </a:r>
            <a:endParaRPr lang="en-US" dirty="0"/>
          </a:p>
          <a:p>
            <a:endParaRPr lang="en-US" dirty="0"/>
          </a:p>
        </p:txBody>
      </p:sp>
    </p:spTree>
    <p:extLst>
      <p:ext uri="{BB962C8B-B14F-4D97-AF65-F5344CB8AC3E}">
        <p14:creationId xmlns:p14="http://schemas.microsoft.com/office/powerpoint/2010/main" val="2399341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F2B4-D2AA-4BA1-8145-D4F8D6E6DF3E}"/>
              </a:ext>
            </a:extLst>
          </p:cNvPr>
          <p:cNvSpPr>
            <a:spLocks noGrp="1"/>
          </p:cNvSpPr>
          <p:nvPr>
            <p:ph type="title"/>
          </p:nvPr>
        </p:nvSpPr>
        <p:spPr>
          <a:xfrm>
            <a:off x="2545300" y="2281460"/>
            <a:ext cx="8911687" cy="1280890"/>
          </a:xfrm>
        </p:spPr>
        <p:txBody>
          <a:bodyPr/>
          <a:lstStyle/>
          <a:p>
            <a:r>
              <a:rPr lang="en-US" dirty="0" err="1">
                <a:ea typeface="+mj-lt"/>
                <a:cs typeface="+mj-lt"/>
              </a:rPr>
              <a:t>Apprentissage</a:t>
            </a:r>
            <a:r>
              <a:rPr lang="en-US" dirty="0">
                <a:ea typeface="+mj-lt"/>
                <a:cs typeface="+mj-lt"/>
              </a:rPr>
              <a:t> non </a:t>
            </a:r>
            <a:r>
              <a:rPr lang="en-US" dirty="0" err="1">
                <a:ea typeface="+mj-lt"/>
                <a:cs typeface="+mj-lt"/>
              </a:rPr>
              <a:t>supervisé</a:t>
            </a:r>
            <a:r>
              <a:rPr lang="en-US" dirty="0">
                <a:ea typeface="+mj-lt"/>
                <a:cs typeface="+mj-lt"/>
              </a:rPr>
              <a:t> </a:t>
            </a:r>
          </a:p>
        </p:txBody>
      </p:sp>
    </p:spTree>
    <p:extLst>
      <p:ext uri="{BB962C8B-B14F-4D97-AF65-F5344CB8AC3E}">
        <p14:creationId xmlns:p14="http://schemas.microsoft.com/office/powerpoint/2010/main" val="2638008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7D75A-9C7A-4833-9F19-2F12A086EEE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38C95E6-0E94-4E58-AA3F-E0450CDAB042}"/>
              </a:ext>
            </a:extLst>
          </p:cNvPr>
          <p:cNvSpPr>
            <a:spLocks noGrp="1"/>
          </p:cNvSpPr>
          <p:nvPr>
            <p:ph idx="1"/>
          </p:nvPr>
        </p:nvSpPr>
        <p:spPr/>
        <p:txBody>
          <a:bodyPr vert="horz" lIns="91440" tIns="45720" rIns="91440" bIns="45720" rtlCol="0" anchor="t">
            <a:normAutofit/>
          </a:bodyPr>
          <a:lstStyle/>
          <a:p>
            <a:endParaRPr lang="en-US" dirty="0">
              <a:ea typeface="+mn-lt"/>
              <a:cs typeface="+mn-lt"/>
            </a:endParaRPr>
          </a:p>
          <a:p>
            <a:endParaRPr lang="en-US" dirty="0"/>
          </a:p>
        </p:txBody>
      </p:sp>
      <p:pic>
        <p:nvPicPr>
          <p:cNvPr id="4" name="Picture 4" descr="A picture containing logo&#10;&#10;Description automatically generated">
            <a:extLst>
              <a:ext uri="{FF2B5EF4-FFF2-40B4-BE49-F238E27FC236}">
                <a16:creationId xmlns:a16="http://schemas.microsoft.com/office/drawing/2014/main" id="{D2E84954-8B41-4DD2-A8E3-677DFE79F0C8}"/>
              </a:ext>
            </a:extLst>
          </p:cNvPr>
          <p:cNvPicPr>
            <a:picLocks noChangeAspect="1"/>
          </p:cNvPicPr>
          <p:nvPr/>
        </p:nvPicPr>
        <p:blipFill>
          <a:blip r:embed="rId2"/>
          <a:stretch>
            <a:fillRect/>
          </a:stretch>
        </p:blipFill>
        <p:spPr>
          <a:xfrm>
            <a:off x="-259" y="-2217"/>
            <a:ext cx="12137718" cy="6859042"/>
          </a:xfrm>
          <a:prstGeom prst="rect">
            <a:avLst/>
          </a:prstGeom>
        </p:spPr>
      </p:pic>
      <p:sp>
        <p:nvSpPr>
          <p:cNvPr id="5" name="TextBox 4">
            <a:extLst>
              <a:ext uri="{FF2B5EF4-FFF2-40B4-BE49-F238E27FC236}">
                <a16:creationId xmlns:a16="http://schemas.microsoft.com/office/drawing/2014/main" id="{3C4F496F-B871-4809-BECE-220B9291EE10}"/>
              </a:ext>
            </a:extLst>
          </p:cNvPr>
          <p:cNvSpPr txBox="1"/>
          <p:nvPr/>
        </p:nvSpPr>
        <p:spPr>
          <a:xfrm>
            <a:off x="945715" y="4995797"/>
            <a:ext cx="1025881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Arial"/>
            </a:endParaRPr>
          </a:p>
          <a:p>
            <a:r>
              <a:rPr lang="en-US" dirty="0">
                <a:solidFill>
                  <a:srgbClr val="404040"/>
                </a:solidFill>
                <a:cs typeface="Arial"/>
              </a:rPr>
              <a:t> La classification </a:t>
            </a:r>
            <a:r>
              <a:rPr lang="en-US" dirty="0" err="1">
                <a:solidFill>
                  <a:srgbClr val="404040"/>
                </a:solidFill>
                <a:cs typeface="Arial"/>
              </a:rPr>
              <a:t>automatique</a:t>
            </a:r>
            <a:r>
              <a:rPr lang="en-US" dirty="0">
                <a:solidFill>
                  <a:srgbClr val="404040"/>
                </a:solidFill>
                <a:cs typeface="Arial"/>
              </a:rPr>
              <a:t> </a:t>
            </a:r>
            <a:r>
              <a:rPr lang="en-US" dirty="0" err="1">
                <a:solidFill>
                  <a:srgbClr val="404040"/>
                </a:solidFill>
                <a:cs typeface="Arial"/>
              </a:rPr>
              <a:t>cherche</a:t>
            </a:r>
            <a:r>
              <a:rPr lang="en-US" dirty="0">
                <a:solidFill>
                  <a:srgbClr val="404040"/>
                </a:solidFill>
                <a:cs typeface="Arial"/>
              </a:rPr>
              <a:t> à </a:t>
            </a:r>
            <a:r>
              <a:rPr lang="en-US" dirty="0" err="1">
                <a:solidFill>
                  <a:srgbClr val="404040"/>
                </a:solidFill>
                <a:cs typeface="Arial"/>
              </a:rPr>
              <a:t>trouver</a:t>
            </a:r>
            <a:r>
              <a:rPr lang="en-US" dirty="0">
                <a:solidFill>
                  <a:srgbClr val="404040"/>
                </a:solidFill>
                <a:cs typeface="Arial"/>
              </a:rPr>
              <a:t> des sous-ensembles qui </a:t>
            </a:r>
            <a:r>
              <a:rPr lang="en-US" dirty="0" err="1">
                <a:solidFill>
                  <a:srgbClr val="404040"/>
                </a:solidFill>
                <a:cs typeface="Arial"/>
              </a:rPr>
              <a:t>soient</a:t>
            </a:r>
            <a:r>
              <a:rPr lang="en-US" dirty="0">
                <a:solidFill>
                  <a:srgbClr val="404040"/>
                </a:solidFill>
                <a:cs typeface="Arial"/>
              </a:rPr>
              <a:t> </a:t>
            </a:r>
            <a:r>
              <a:rPr lang="en-US" b="1" dirty="0" err="1">
                <a:solidFill>
                  <a:srgbClr val="404040"/>
                </a:solidFill>
                <a:cs typeface="Arial"/>
              </a:rPr>
              <a:t>homogènes</a:t>
            </a:r>
            <a:r>
              <a:rPr lang="en-US" dirty="0">
                <a:solidFill>
                  <a:srgbClr val="404040"/>
                </a:solidFill>
                <a:cs typeface="Arial"/>
              </a:rPr>
              <a:t> et </a:t>
            </a:r>
            <a:r>
              <a:rPr lang="en-US" b="1" dirty="0">
                <a:solidFill>
                  <a:srgbClr val="404040"/>
                </a:solidFill>
                <a:cs typeface="Arial"/>
              </a:rPr>
              <a:t>bien </a:t>
            </a:r>
            <a:r>
              <a:rPr lang="en-US" b="1" dirty="0" err="1">
                <a:solidFill>
                  <a:srgbClr val="404040"/>
                </a:solidFill>
                <a:cs typeface="Arial"/>
              </a:rPr>
              <a:t>séparés</a:t>
            </a:r>
            <a:r>
              <a:rPr lang="en-US" dirty="0">
                <a:solidFill>
                  <a:srgbClr val="404040"/>
                </a:solidFill>
                <a:cs typeface="Arial"/>
              </a:rPr>
              <a:t>.</a:t>
            </a:r>
          </a:p>
        </p:txBody>
      </p:sp>
      <p:sp>
        <p:nvSpPr>
          <p:cNvPr id="6" name="TextBox 5">
            <a:extLst>
              <a:ext uri="{FF2B5EF4-FFF2-40B4-BE49-F238E27FC236}">
                <a16:creationId xmlns:a16="http://schemas.microsoft.com/office/drawing/2014/main" id="{2A984ACD-3F4E-4534-80D9-8FE2A6BA99D9}"/>
              </a:ext>
            </a:extLst>
          </p:cNvPr>
          <p:cNvSpPr txBox="1"/>
          <p:nvPr/>
        </p:nvSpPr>
        <p:spPr>
          <a:xfrm>
            <a:off x="2396647" y="736948"/>
            <a:ext cx="73569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err="1">
                <a:solidFill>
                  <a:srgbClr val="FF0000"/>
                </a:solidFill>
              </a:rPr>
              <a:t>Apprentissage</a:t>
            </a:r>
            <a:r>
              <a:rPr lang="en-US" sz="2800" b="1" dirty="0">
                <a:solidFill>
                  <a:srgbClr val="FF0000"/>
                </a:solidFill>
              </a:rPr>
              <a:t> non </a:t>
            </a:r>
            <a:r>
              <a:rPr lang="en-US" sz="2800" b="1" dirty="0" err="1">
                <a:solidFill>
                  <a:srgbClr val="FF0000"/>
                </a:solidFill>
              </a:rPr>
              <a:t>supervisé</a:t>
            </a:r>
            <a:r>
              <a:rPr lang="en-US" sz="2800" b="1" dirty="0">
                <a:solidFill>
                  <a:srgbClr val="FF0000"/>
                </a:solidFill>
              </a:rPr>
              <a:t> ​</a:t>
            </a:r>
          </a:p>
        </p:txBody>
      </p:sp>
      <p:sp>
        <p:nvSpPr>
          <p:cNvPr id="7" name="TextBox 6">
            <a:extLst>
              <a:ext uri="{FF2B5EF4-FFF2-40B4-BE49-F238E27FC236}">
                <a16:creationId xmlns:a16="http://schemas.microsoft.com/office/drawing/2014/main" id="{F67E4E06-E1BC-46E2-90D6-AF06D0C4E678}"/>
              </a:ext>
            </a:extLst>
          </p:cNvPr>
          <p:cNvSpPr txBox="1"/>
          <p:nvPr/>
        </p:nvSpPr>
        <p:spPr>
          <a:xfrm>
            <a:off x="1478071" y="1634647"/>
            <a:ext cx="96847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04040"/>
                </a:solidFill>
              </a:rPr>
              <a:t>Étant donné un ensemble </a:t>
            </a:r>
            <a:r>
              <a:rPr lang="en-US" b="1">
                <a:solidFill>
                  <a:srgbClr val="404040"/>
                </a:solidFill>
              </a:rPr>
              <a:t>d’objets</a:t>
            </a:r>
            <a:r>
              <a:rPr lang="en-US">
                <a:solidFill>
                  <a:srgbClr val="404040"/>
                </a:solidFill>
              </a:rPr>
              <a:t>, caractérisés par un certain nombre de </a:t>
            </a:r>
            <a:r>
              <a:rPr lang="en-US" b="1">
                <a:solidFill>
                  <a:srgbClr val="404040"/>
                </a:solidFill>
              </a:rPr>
              <a:t>variables</a:t>
            </a:r>
            <a:r>
              <a:rPr lang="en-US">
                <a:solidFill>
                  <a:srgbClr val="404040"/>
                </a:solidFill>
              </a:rPr>
              <a:t>,</a:t>
            </a:r>
            <a:r>
              <a:rPr lang="en-US"/>
              <a:t>​​</a:t>
            </a:r>
            <a:br>
              <a:rPr lang="en-US"/>
            </a:br>
            <a:r>
              <a:rPr lang="en-US"/>
              <a:t>​</a:t>
            </a:r>
          </a:p>
        </p:txBody>
      </p:sp>
    </p:spTree>
    <p:extLst>
      <p:ext uri="{BB962C8B-B14F-4D97-AF65-F5344CB8AC3E}">
        <p14:creationId xmlns:p14="http://schemas.microsoft.com/office/powerpoint/2010/main" val="1077491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47F4D-B0A7-4F9F-9A31-B101C9E62805}"/>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1C8F7F80-4BDA-4DAC-92CD-3A4768A0C250}"/>
              </a:ext>
            </a:extLst>
          </p:cNvPr>
          <p:cNvPicPr>
            <a:picLocks noGrp="1" noChangeAspect="1"/>
          </p:cNvPicPr>
          <p:nvPr>
            <p:ph idx="1"/>
          </p:nvPr>
        </p:nvPicPr>
        <p:blipFill>
          <a:blip r:embed="rId2"/>
          <a:stretch>
            <a:fillRect/>
          </a:stretch>
        </p:blipFill>
        <p:spPr>
          <a:xfrm>
            <a:off x="-1749" y="-37578"/>
            <a:ext cx="12260170" cy="6898690"/>
          </a:xfrm>
        </p:spPr>
      </p:pic>
    </p:spTree>
    <p:extLst>
      <p:ext uri="{BB962C8B-B14F-4D97-AF65-F5344CB8AC3E}">
        <p14:creationId xmlns:p14="http://schemas.microsoft.com/office/powerpoint/2010/main" val="1306415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7D92-3DE7-4FDE-96C8-E381B7CE2FF3}"/>
              </a:ext>
            </a:extLst>
          </p:cNvPr>
          <p:cNvSpPr>
            <a:spLocks noGrp="1"/>
          </p:cNvSpPr>
          <p:nvPr>
            <p:ph type="title"/>
          </p:nvPr>
        </p:nvSpPr>
        <p:spPr>
          <a:xfrm>
            <a:off x="1841363" y="1260850"/>
            <a:ext cx="8911687" cy="1280890"/>
          </a:xfrm>
        </p:spPr>
        <p:txBody>
          <a:bodyPr/>
          <a:lstStyle/>
          <a:p>
            <a:r>
              <a:rPr lang="en-US" dirty="0">
                <a:ea typeface="+mj-lt"/>
                <a:cs typeface="+mj-lt"/>
              </a:rPr>
              <a:t>Format des </a:t>
            </a:r>
            <a:r>
              <a:rPr lang="en-US" dirty="0" err="1">
                <a:ea typeface="+mj-lt"/>
                <a:cs typeface="+mj-lt"/>
              </a:rPr>
              <a:t>données</a:t>
            </a:r>
            <a:r>
              <a:rPr lang="en-US" dirty="0">
                <a:ea typeface="+mj-lt"/>
                <a:cs typeface="+mj-lt"/>
              </a:rPr>
              <a:t> </a:t>
            </a:r>
            <a:r>
              <a:rPr lang="en-US" dirty="0" err="1">
                <a:ea typeface="+mj-lt"/>
                <a:cs typeface="+mj-lt"/>
              </a:rPr>
              <a:t>en</a:t>
            </a:r>
            <a:r>
              <a:rPr lang="en-US" dirty="0">
                <a:ea typeface="+mj-lt"/>
                <a:cs typeface="+mj-lt"/>
              </a:rPr>
              <a:t> </a:t>
            </a:r>
            <a:r>
              <a:rPr lang="en-US" dirty="0" err="1">
                <a:ea typeface="+mj-lt"/>
                <a:cs typeface="+mj-lt"/>
              </a:rPr>
              <a:t>apprentissage</a:t>
            </a:r>
            <a:r>
              <a:rPr lang="en-US" dirty="0">
                <a:ea typeface="+mj-lt"/>
                <a:cs typeface="+mj-lt"/>
              </a:rPr>
              <a:t> non </a:t>
            </a:r>
            <a:r>
              <a:rPr lang="en-US" dirty="0" err="1">
                <a:ea typeface="+mj-lt"/>
                <a:cs typeface="+mj-lt"/>
              </a:rPr>
              <a:t>supervisé</a:t>
            </a:r>
            <a:r>
              <a:rPr lang="en-US" dirty="0">
                <a:ea typeface="+mj-lt"/>
                <a:cs typeface="+mj-lt"/>
              </a:rPr>
              <a:t> </a:t>
            </a:r>
            <a:endParaRPr lang="en-US" dirty="0"/>
          </a:p>
        </p:txBody>
      </p:sp>
      <p:sp>
        <p:nvSpPr>
          <p:cNvPr id="3" name="Content Placeholder 2">
            <a:extLst>
              <a:ext uri="{FF2B5EF4-FFF2-40B4-BE49-F238E27FC236}">
                <a16:creationId xmlns:a16="http://schemas.microsoft.com/office/drawing/2014/main" id="{3F9BAE4E-CD9D-4B78-8C4A-6256F833C49E}"/>
              </a:ext>
            </a:extLst>
          </p:cNvPr>
          <p:cNvSpPr>
            <a:spLocks noGrp="1"/>
          </p:cNvSpPr>
          <p:nvPr>
            <p:ph idx="1"/>
          </p:nvPr>
        </p:nvSpPr>
        <p:spPr>
          <a:xfrm>
            <a:off x="1837650" y="4175"/>
            <a:ext cx="8915400" cy="3777622"/>
          </a:xfrm>
        </p:spPr>
        <p:txBody>
          <a:bodyPr vert="horz" lIns="91440" tIns="45720" rIns="91440" bIns="45720" rtlCol="0" anchor="t">
            <a:normAutofit/>
          </a:bodyPr>
          <a:lstStyle/>
          <a:p>
            <a:r>
              <a:rPr lang="en-US" dirty="0" err="1">
                <a:ea typeface="+mn-lt"/>
                <a:cs typeface="+mn-lt"/>
              </a:rPr>
              <a:t>Chaque</a:t>
            </a:r>
            <a:r>
              <a:rPr lang="en-US" dirty="0">
                <a:ea typeface="+mn-lt"/>
                <a:cs typeface="+mn-lt"/>
              </a:rPr>
              <a:t> sous-ensemble </a:t>
            </a:r>
            <a:r>
              <a:rPr lang="en-US" dirty="0" err="1">
                <a:ea typeface="+mn-lt"/>
                <a:cs typeface="+mn-lt"/>
              </a:rPr>
              <a:t>est</a:t>
            </a:r>
            <a:r>
              <a:rPr lang="en-US" dirty="0">
                <a:ea typeface="+mn-lt"/>
                <a:cs typeface="+mn-lt"/>
              </a:rPr>
              <a:t> </a:t>
            </a:r>
            <a:r>
              <a:rPr lang="en-US" dirty="0" err="1">
                <a:ea typeface="+mn-lt"/>
                <a:cs typeface="+mn-lt"/>
              </a:rPr>
              <a:t>appelé</a:t>
            </a:r>
            <a:r>
              <a:rPr lang="en-US" dirty="0">
                <a:ea typeface="+mn-lt"/>
                <a:cs typeface="+mn-lt"/>
              </a:rPr>
              <a:t> </a:t>
            </a:r>
            <a:r>
              <a:rPr lang="en-US" b="1" dirty="0">
                <a:ea typeface="+mn-lt"/>
                <a:cs typeface="+mn-lt"/>
              </a:rPr>
              <a:t>cluster, </a:t>
            </a:r>
            <a:r>
              <a:rPr lang="en-US" b="1" dirty="0" err="1">
                <a:ea typeface="+mn-lt"/>
                <a:cs typeface="+mn-lt"/>
              </a:rPr>
              <a:t>groupe</a:t>
            </a:r>
            <a:r>
              <a:rPr lang="en-US" dirty="0">
                <a:ea typeface="+mn-lt"/>
                <a:cs typeface="+mn-lt"/>
              </a:rPr>
              <a:t> </a:t>
            </a:r>
            <a:r>
              <a:rPr lang="en-US" dirty="0" err="1">
                <a:ea typeface="+mn-lt"/>
                <a:cs typeface="+mn-lt"/>
              </a:rPr>
              <a:t>ou</a:t>
            </a:r>
            <a:r>
              <a:rPr lang="en-US" dirty="0">
                <a:ea typeface="+mn-lt"/>
                <a:cs typeface="+mn-lt"/>
              </a:rPr>
              <a:t> </a:t>
            </a:r>
            <a:r>
              <a:rPr lang="en-US" b="1" dirty="0">
                <a:ea typeface="+mn-lt"/>
                <a:cs typeface="+mn-lt"/>
              </a:rPr>
              <a:t>partition.</a:t>
            </a:r>
            <a:endParaRPr lang="en-US" dirty="0"/>
          </a:p>
          <a:p>
            <a:r>
              <a:rPr lang="en-US" dirty="0">
                <a:ea typeface="+mn-lt"/>
                <a:cs typeface="+mn-lt"/>
              </a:rPr>
              <a:t>Les </a:t>
            </a:r>
            <a:r>
              <a:rPr lang="en-US" dirty="0" err="1">
                <a:ea typeface="+mn-lt"/>
                <a:cs typeface="+mn-lt"/>
              </a:rPr>
              <a:t>objets</a:t>
            </a:r>
            <a:r>
              <a:rPr lang="en-US" dirty="0">
                <a:ea typeface="+mn-lt"/>
                <a:cs typeface="+mn-lt"/>
              </a:rPr>
              <a:t> </a:t>
            </a:r>
            <a:r>
              <a:rPr lang="en-US" dirty="0" err="1">
                <a:ea typeface="+mn-lt"/>
                <a:cs typeface="+mn-lt"/>
              </a:rPr>
              <a:t>appartenant</a:t>
            </a:r>
            <a:r>
              <a:rPr lang="en-US" dirty="0">
                <a:ea typeface="+mn-lt"/>
                <a:cs typeface="+mn-lt"/>
              </a:rPr>
              <a:t> à un </a:t>
            </a:r>
            <a:r>
              <a:rPr lang="en-US" dirty="0" err="1">
                <a:ea typeface="+mn-lt"/>
                <a:cs typeface="+mn-lt"/>
              </a:rPr>
              <a:t>même</a:t>
            </a:r>
            <a:r>
              <a:rPr lang="en-US" dirty="0">
                <a:ea typeface="+mn-lt"/>
                <a:cs typeface="+mn-lt"/>
              </a:rPr>
              <a:t> </a:t>
            </a:r>
            <a:r>
              <a:rPr lang="en-US" dirty="0" err="1">
                <a:ea typeface="+mn-lt"/>
                <a:cs typeface="+mn-lt"/>
              </a:rPr>
              <a:t>groupe</a:t>
            </a:r>
            <a:r>
              <a:rPr lang="en-US" dirty="0">
                <a:ea typeface="+mn-lt"/>
                <a:cs typeface="+mn-lt"/>
              </a:rPr>
              <a:t> </a:t>
            </a:r>
            <a:r>
              <a:rPr lang="en-US" dirty="0" err="1">
                <a:ea typeface="+mn-lt"/>
                <a:cs typeface="+mn-lt"/>
              </a:rPr>
              <a:t>doivent</a:t>
            </a:r>
            <a:r>
              <a:rPr lang="en-US" dirty="0">
                <a:ea typeface="+mn-lt"/>
                <a:cs typeface="+mn-lt"/>
              </a:rPr>
              <a:t> </a:t>
            </a:r>
            <a:r>
              <a:rPr lang="en-US" dirty="0" err="1">
                <a:ea typeface="+mn-lt"/>
                <a:cs typeface="+mn-lt"/>
              </a:rPr>
              <a:t>donc</a:t>
            </a:r>
            <a:r>
              <a:rPr lang="en-US" dirty="0">
                <a:ea typeface="+mn-lt"/>
                <a:cs typeface="+mn-lt"/>
              </a:rPr>
              <a:t> se </a:t>
            </a:r>
            <a:r>
              <a:rPr lang="en-US" b="1" dirty="0" err="1">
                <a:ea typeface="+mn-lt"/>
                <a:cs typeface="+mn-lt"/>
              </a:rPr>
              <a:t>ressembler</a:t>
            </a:r>
            <a:r>
              <a:rPr lang="en-US" dirty="0">
                <a:ea typeface="+mn-lt"/>
                <a:cs typeface="+mn-lt"/>
              </a:rPr>
              <a:t> </a:t>
            </a:r>
            <a:endParaRPr lang="en-US" dirty="0"/>
          </a:p>
          <a:p>
            <a:r>
              <a:rPr lang="en-US" dirty="0">
                <a:ea typeface="+mn-lt"/>
                <a:cs typeface="+mn-lt"/>
              </a:rPr>
              <a:t>Et deux </a:t>
            </a:r>
            <a:r>
              <a:rPr lang="en-US" dirty="0" err="1">
                <a:ea typeface="+mn-lt"/>
                <a:cs typeface="+mn-lt"/>
              </a:rPr>
              <a:t>objets</a:t>
            </a:r>
            <a:r>
              <a:rPr lang="en-US" dirty="0">
                <a:ea typeface="+mn-lt"/>
                <a:cs typeface="+mn-lt"/>
              </a:rPr>
              <a:t> </a:t>
            </a:r>
            <a:r>
              <a:rPr lang="en-US" dirty="0" err="1">
                <a:ea typeface="+mn-lt"/>
                <a:cs typeface="+mn-lt"/>
              </a:rPr>
              <a:t>appartenant</a:t>
            </a:r>
            <a:r>
              <a:rPr lang="en-US" dirty="0">
                <a:ea typeface="+mn-lt"/>
                <a:cs typeface="+mn-lt"/>
              </a:rPr>
              <a:t> à des </a:t>
            </a:r>
            <a:r>
              <a:rPr lang="en-US" dirty="0" err="1">
                <a:ea typeface="+mn-lt"/>
                <a:cs typeface="+mn-lt"/>
              </a:rPr>
              <a:t>groupes</a:t>
            </a:r>
            <a:r>
              <a:rPr lang="en-US" dirty="0">
                <a:ea typeface="+mn-lt"/>
                <a:cs typeface="+mn-lt"/>
              </a:rPr>
              <a:t> </a:t>
            </a:r>
            <a:r>
              <a:rPr lang="en-US" dirty="0" err="1">
                <a:ea typeface="+mn-lt"/>
                <a:cs typeface="+mn-lt"/>
              </a:rPr>
              <a:t>distincts</a:t>
            </a:r>
            <a:r>
              <a:rPr lang="en-US" dirty="0">
                <a:ea typeface="+mn-lt"/>
                <a:cs typeface="+mn-lt"/>
              </a:rPr>
              <a:t> </a:t>
            </a:r>
            <a:r>
              <a:rPr lang="en-US" dirty="0" err="1">
                <a:ea typeface="+mn-lt"/>
                <a:cs typeface="+mn-lt"/>
              </a:rPr>
              <a:t>doivent</a:t>
            </a:r>
            <a:r>
              <a:rPr lang="en-US" dirty="0">
                <a:ea typeface="+mn-lt"/>
                <a:cs typeface="+mn-lt"/>
              </a:rPr>
              <a:t> </a:t>
            </a:r>
            <a:r>
              <a:rPr lang="en-US" dirty="0" err="1">
                <a:ea typeface="+mn-lt"/>
                <a:cs typeface="+mn-lt"/>
              </a:rPr>
              <a:t>être</a:t>
            </a:r>
            <a:r>
              <a:rPr lang="en-US" dirty="0">
                <a:ea typeface="+mn-lt"/>
                <a:cs typeface="+mn-lt"/>
              </a:rPr>
              <a:t> </a:t>
            </a:r>
            <a:r>
              <a:rPr lang="en-US" b="1" dirty="0" err="1">
                <a:ea typeface="+mn-lt"/>
                <a:cs typeface="+mn-lt"/>
              </a:rPr>
              <a:t>différents</a:t>
            </a:r>
            <a:r>
              <a:rPr lang="en-US" dirty="0">
                <a:ea typeface="+mn-lt"/>
                <a:cs typeface="+mn-lt"/>
              </a:rPr>
              <a:t>.</a:t>
            </a:r>
            <a:endParaRPr lang="en-US" dirty="0"/>
          </a:p>
          <a:p>
            <a:endParaRPr lang="en-US" dirty="0"/>
          </a:p>
        </p:txBody>
      </p:sp>
      <p:sp>
        <p:nvSpPr>
          <p:cNvPr id="4" name="TextBox 3">
            <a:extLst>
              <a:ext uri="{FF2B5EF4-FFF2-40B4-BE49-F238E27FC236}">
                <a16:creationId xmlns:a16="http://schemas.microsoft.com/office/drawing/2014/main" id="{E9489B55-A3A1-41AF-AAD4-B92D72036010}"/>
              </a:ext>
            </a:extLst>
          </p:cNvPr>
          <p:cNvSpPr txBox="1"/>
          <p:nvPr/>
        </p:nvSpPr>
        <p:spPr>
          <a:xfrm>
            <a:off x="1384127" y="2407085"/>
            <a:ext cx="10937308"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6FC0"/>
                </a:solidFill>
                <a:latin typeface="Calibri"/>
                <a:cs typeface="Calibri"/>
              </a:rPr>
              <a:t>object-by-variable structure: </a:t>
            </a:r>
            <a:r>
              <a:rPr lang="en-US" sz="2400">
                <a:latin typeface="Calibri"/>
                <a:cs typeface="Calibri"/>
              </a:rPr>
              <a:t>Matrice</a:t>
            </a:r>
            <a:r>
              <a:rPr lang="en-US" sz="2400" b="1">
                <a:solidFill>
                  <a:srgbClr val="006FC0"/>
                </a:solidFill>
                <a:latin typeface="Calibri"/>
                <a:cs typeface="Calibri"/>
              </a:rPr>
              <a:t> </a:t>
            </a:r>
            <a:r>
              <a:rPr lang="en-US" sz="2500" i="1">
                <a:latin typeface="Andalus"/>
                <a:cs typeface="Andalus"/>
              </a:rPr>
              <a:t>X(n</a:t>
            </a:r>
            <a:r>
              <a:rPr lang="en-US" sz="2400" b="1">
                <a:solidFill>
                  <a:srgbClr val="006FC0"/>
                </a:solidFill>
                <a:latin typeface="Calibri"/>
                <a:cs typeface="Calibri"/>
              </a:rPr>
              <a:t> </a:t>
            </a:r>
            <a:r>
              <a:rPr lang="en-US" sz="2500" i="1">
                <a:latin typeface="Andalus"/>
                <a:cs typeface="Andalus"/>
              </a:rPr>
              <a:t>×</a:t>
            </a:r>
            <a:r>
              <a:rPr lang="en-US" sz="2400" b="1">
                <a:solidFill>
                  <a:srgbClr val="006FC0"/>
                </a:solidFill>
                <a:latin typeface="Calibri"/>
                <a:cs typeface="Calibri"/>
              </a:rPr>
              <a:t> </a:t>
            </a:r>
            <a:r>
              <a:rPr lang="en-US" sz="2500" i="1">
                <a:latin typeface="Andalus"/>
                <a:cs typeface="Andalus"/>
              </a:rPr>
              <a:t>p)</a:t>
            </a:r>
            <a:r>
              <a:rPr lang="en-US" sz="2400" b="1">
                <a:solidFill>
                  <a:srgbClr val="006FC0"/>
                </a:solidFill>
                <a:latin typeface="Calibri"/>
                <a:cs typeface="Calibri"/>
              </a:rPr>
              <a:t> </a:t>
            </a:r>
            <a:r>
              <a:rPr lang="en-US" sz="2400">
                <a:latin typeface="Calibri"/>
                <a:cs typeface="Calibri"/>
              </a:rPr>
              <a:t>qui contient la</a:t>
            </a:r>
            <a:r>
              <a:rPr lang="en-US" sz="2400" b="1">
                <a:solidFill>
                  <a:srgbClr val="006FC0"/>
                </a:solidFill>
                <a:latin typeface="Calibri"/>
                <a:cs typeface="Calibri"/>
              </a:rPr>
              <a:t> </a:t>
            </a:r>
            <a:r>
              <a:rPr lang="en-US" sz="2400">
                <a:latin typeface="Calibri"/>
                <a:cs typeface="Calibri"/>
              </a:rPr>
              <a:t>description de </a:t>
            </a:r>
            <a:r>
              <a:rPr lang="en-US" sz="2500" i="1">
                <a:latin typeface="Andalus"/>
                <a:cs typeface="Andalus"/>
              </a:rPr>
              <a:t>n</a:t>
            </a:r>
            <a:r>
              <a:rPr lang="en-US" sz="2400">
                <a:latin typeface="Calibri"/>
                <a:cs typeface="Calibri"/>
              </a:rPr>
              <a:t> objets par </a:t>
            </a:r>
            <a:r>
              <a:rPr lang="en-US" sz="2500" i="1">
                <a:latin typeface="Andalus"/>
                <a:cs typeface="Andalus"/>
              </a:rPr>
              <a:t>p</a:t>
            </a:r>
            <a:r>
              <a:rPr lang="en-US" sz="2400">
                <a:latin typeface="Calibri"/>
                <a:cs typeface="Calibri"/>
              </a:rPr>
              <a:t> variables</a:t>
            </a:r>
            <a:endParaRPr lang="en-US"/>
          </a:p>
        </p:txBody>
      </p:sp>
      <p:pic>
        <p:nvPicPr>
          <p:cNvPr id="5" name="Picture 5" descr="A picture containing table&#10;&#10;Description automatically generated">
            <a:extLst>
              <a:ext uri="{FF2B5EF4-FFF2-40B4-BE49-F238E27FC236}">
                <a16:creationId xmlns:a16="http://schemas.microsoft.com/office/drawing/2014/main" id="{CD40031F-F39A-4300-9844-E3C37D28CC9B}"/>
              </a:ext>
            </a:extLst>
          </p:cNvPr>
          <p:cNvPicPr>
            <a:picLocks noChangeAspect="1"/>
          </p:cNvPicPr>
          <p:nvPr/>
        </p:nvPicPr>
        <p:blipFill>
          <a:blip r:embed="rId2"/>
          <a:stretch>
            <a:fillRect/>
          </a:stretch>
        </p:blipFill>
        <p:spPr>
          <a:xfrm>
            <a:off x="2678482" y="3426924"/>
            <a:ext cx="5926898" cy="3041712"/>
          </a:xfrm>
          <a:prstGeom prst="rect">
            <a:avLst/>
          </a:prstGeom>
        </p:spPr>
      </p:pic>
    </p:spTree>
    <p:extLst>
      <p:ext uri="{BB962C8B-B14F-4D97-AF65-F5344CB8AC3E}">
        <p14:creationId xmlns:p14="http://schemas.microsoft.com/office/powerpoint/2010/main" val="1461130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C27692-A5A3-4A93-86D9-5E2A73DA86D7}"/>
              </a:ext>
            </a:extLst>
          </p:cNvPr>
          <p:cNvSpPr>
            <a:spLocks noGrp="1"/>
          </p:cNvSpPr>
          <p:nvPr>
            <p:ph idx="1"/>
          </p:nvPr>
        </p:nvSpPr>
        <p:spPr>
          <a:xfrm>
            <a:off x="1514061" y="108559"/>
            <a:ext cx="8915400" cy="3777622"/>
          </a:xfrm>
        </p:spPr>
        <p:txBody>
          <a:bodyPr vert="horz" lIns="91440" tIns="45720" rIns="91440" bIns="45720" rtlCol="0" anchor="t">
            <a:normAutofit/>
          </a:bodyPr>
          <a:lstStyle/>
          <a:p>
            <a:r>
              <a:rPr lang="en-US" b="1" dirty="0">
                <a:ea typeface="+mn-lt"/>
                <a:cs typeface="+mn-lt"/>
              </a:rPr>
              <a:t>object-by-object structure : </a:t>
            </a:r>
            <a:r>
              <a:rPr lang="en-US" dirty="0">
                <a:ea typeface="+mn-lt"/>
                <a:cs typeface="+mn-lt"/>
              </a:rPr>
              <a:t>Matrice</a:t>
            </a:r>
            <a:r>
              <a:rPr lang="en-US" b="1" dirty="0">
                <a:ea typeface="+mn-lt"/>
                <a:cs typeface="+mn-lt"/>
              </a:rPr>
              <a:t> </a:t>
            </a:r>
            <a:r>
              <a:rPr lang="en-US" dirty="0">
                <a:ea typeface="+mn-lt"/>
                <a:cs typeface="+mn-lt"/>
              </a:rPr>
              <a:t>M(n</a:t>
            </a:r>
            <a:r>
              <a:rPr lang="en-US" b="1" dirty="0">
                <a:ea typeface="+mn-lt"/>
                <a:cs typeface="+mn-lt"/>
              </a:rPr>
              <a:t> </a:t>
            </a:r>
            <a:r>
              <a:rPr lang="en-US" dirty="0">
                <a:ea typeface="+mn-lt"/>
                <a:cs typeface="+mn-lt"/>
              </a:rPr>
              <a:t>×</a:t>
            </a:r>
            <a:r>
              <a:rPr lang="en-US" b="1" dirty="0">
                <a:ea typeface="+mn-lt"/>
                <a:cs typeface="+mn-lt"/>
              </a:rPr>
              <a:t> </a:t>
            </a:r>
            <a:r>
              <a:rPr lang="en-US" dirty="0">
                <a:ea typeface="+mn-lt"/>
                <a:cs typeface="+mn-lt"/>
              </a:rPr>
              <a:t>n)</a:t>
            </a:r>
            <a:r>
              <a:rPr lang="en-US" b="1" dirty="0">
                <a:ea typeface="+mn-lt"/>
                <a:cs typeface="+mn-lt"/>
              </a:rPr>
              <a:t> </a:t>
            </a:r>
            <a:r>
              <a:rPr lang="en-US" dirty="0">
                <a:ea typeface="+mn-lt"/>
                <a:cs typeface="+mn-lt"/>
              </a:rPr>
              <a:t>qui </a:t>
            </a:r>
            <a:r>
              <a:rPr lang="en-US" dirty="0" err="1">
                <a:ea typeface="+mn-lt"/>
                <a:cs typeface="+mn-lt"/>
              </a:rPr>
              <a:t>contient</a:t>
            </a:r>
            <a:r>
              <a:rPr lang="en-US" dirty="0">
                <a:ea typeface="+mn-lt"/>
                <a:cs typeface="+mn-lt"/>
              </a:rPr>
              <a:t> les</a:t>
            </a:r>
            <a:r>
              <a:rPr lang="en-US" b="1" dirty="0">
                <a:ea typeface="+mn-lt"/>
                <a:cs typeface="+mn-lt"/>
              </a:rPr>
              <a:t> </a:t>
            </a:r>
            <a:r>
              <a:rPr lang="en-US" dirty="0" err="1">
                <a:ea typeface="+mn-lt"/>
                <a:cs typeface="+mn-lt"/>
              </a:rPr>
              <a:t>ressemblances</a:t>
            </a:r>
            <a:r>
              <a:rPr lang="en-US" dirty="0">
                <a:ea typeface="+mn-lt"/>
                <a:cs typeface="+mn-lt"/>
              </a:rPr>
              <a:t> d(</a:t>
            </a:r>
            <a:r>
              <a:rPr lang="en-US" dirty="0" err="1">
                <a:ea typeface="+mn-lt"/>
                <a:cs typeface="+mn-lt"/>
              </a:rPr>
              <a:t>i</a:t>
            </a:r>
            <a:r>
              <a:rPr lang="en-US" dirty="0">
                <a:ea typeface="+mn-lt"/>
                <a:cs typeface="+mn-lt"/>
              </a:rPr>
              <a:t>, j) entre les pairs </a:t>
            </a:r>
            <a:r>
              <a:rPr lang="en-US" dirty="0" err="1">
                <a:ea typeface="+mn-lt"/>
                <a:cs typeface="+mn-lt"/>
              </a:rPr>
              <a:t>d’objets</a:t>
            </a:r>
            <a:endParaRPr lang="en-US" dirty="0">
              <a:ea typeface="+mn-lt"/>
              <a:cs typeface="+mn-lt"/>
            </a:endParaRPr>
          </a:p>
          <a:p>
            <a:endParaRPr lang="en-US" dirty="0"/>
          </a:p>
        </p:txBody>
      </p:sp>
      <p:pic>
        <p:nvPicPr>
          <p:cNvPr id="4" name="Picture 4" descr="A picture containing table&#10;&#10;Description automatically generated">
            <a:extLst>
              <a:ext uri="{FF2B5EF4-FFF2-40B4-BE49-F238E27FC236}">
                <a16:creationId xmlns:a16="http://schemas.microsoft.com/office/drawing/2014/main" id="{91BFF6EF-4D57-452D-B10A-2C1BF59AF277}"/>
              </a:ext>
            </a:extLst>
          </p:cNvPr>
          <p:cNvPicPr>
            <a:picLocks noChangeAspect="1"/>
          </p:cNvPicPr>
          <p:nvPr/>
        </p:nvPicPr>
        <p:blipFill>
          <a:blip r:embed="rId2"/>
          <a:stretch>
            <a:fillRect/>
          </a:stretch>
        </p:blipFill>
        <p:spPr>
          <a:xfrm>
            <a:off x="1812099" y="936098"/>
            <a:ext cx="5999967" cy="2501476"/>
          </a:xfrm>
          <a:prstGeom prst="rect">
            <a:avLst/>
          </a:prstGeom>
        </p:spPr>
      </p:pic>
      <p:sp>
        <p:nvSpPr>
          <p:cNvPr id="5" name="TextBox 4">
            <a:extLst>
              <a:ext uri="{FF2B5EF4-FFF2-40B4-BE49-F238E27FC236}">
                <a16:creationId xmlns:a16="http://schemas.microsoft.com/office/drawing/2014/main" id="{843C859F-B958-4069-8035-C1FCD5E056FF}"/>
              </a:ext>
            </a:extLst>
          </p:cNvPr>
          <p:cNvSpPr txBox="1"/>
          <p:nvPr/>
        </p:nvSpPr>
        <p:spPr>
          <a:xfrm>
            <a:off x="611688" y="3471797"/>
            <a:ext cx="12784898"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3900" b="1" dirty="0">
              <a:solidFill>
                <a:srgbClr val="FF0000"/>
              </a:solidFill>
            </a:endParaRPr>
          </a:p>
        </p:txBody>
      </p:sp>
    </p:spTree>
    <p:extLst>
      <p:ext uri="{BB962C8B-B14F-4D97-AF65-F5344CB8AC3E}">
        <p14:creationId xmlns:p14="http://schemas.microsoft.com/office/powerpoint/2010/main" val="3389490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0939-55F4-4283-8DCD-5B2305D18681}"/>
              </a:ext>
            </a:extLst>
          </p:cNvPr>
          <p:cNvSpPr>
            <a:spLocks noGrp="1"/>
          </p:cNvSpPr>
          <p:nvPr>
            <p:ph type="title"/>
          </p:nvPr>
        </p:nvSpPr>
        <p:spPr/>
        <p:txBody>
          <a:bodyPr>
            <a:normAutofit fontScale="90000"/>
          </a:bodyPr>
          <a:lstStyle/>
          <a:p>
            <a:pPr algn="ctr">
              <a:spcBef>
                <a:spcPts val="0"/>
              </a:spcBef>
            </a:pPr>
            <a:r>
              <a:rPr lang="en-US" b="1" dirty="0" err="1">
                <a:solidFill>
                  <a:srgbClr val="FF0000"/>
                </a:solidFill>
                <a:ea typeface="+mj-lt"/>
                <a:cs typeface="+mj-lt"/>
              </a:rPr>
              <a:t>tâches</a:t>
            </a:r>
            <a:r>
              <a:rPr lang="en-US" b="1" dirty="0">
                <a:solidFill>
                  <a:srgbClr val="FF0000"/>
                </a:solidFill>
                <a:ea typeface="+mj-lt"/>
                <a:cs typeface="+mj-lt"/>
              </a:rPr>
              <a:t> </a:t>
            </a:r>
            <a:r>
              <a:rPr lang="en-US" b="1" dirty="0" err="1">
                <a:solidFill>
                  <a:srgbClr val="FF0000"/>
                </a:solidFill>
                <a:ea typeface="+mj-lt"/>
                <a:cs typeface="+mj-lt"/>
              </a:rPr>
              <a:t>sont</a:t>
            </a:r>
            <a:r>
              <a:rPr lang="en-US" b="1" dirty="0">
                <a:solidFill>
                  <a:srgbClr val="FF0000"/>
                </a:solidFill>
                <a:ea typeface="+mj-lt"/>
                <a:cs typeface="+mj-lt"/>
              </a:rPr>
              <a:t> </a:t>
            </a:r>
            <a:r>
              <a:rPr lang="en-US" b="1" dirty="0" err="1">
                <a:solidFill>
                  <a:srgbClr val="FF0000"/>
                </a:solidFill>
                <a:ea typeface="+mj-lt"/>
                <a:cs typeface="+mj-lt"/>
              </a:rPr>
              <a:t>associées</a:t>
            </a:r>
            <a:r>
              <a:rPr lang="en-US" b="1" dirty="0">
                <a:solidFill>
                  <a:srgbClr val="FF0000"/>
                </a:solidFill>
                <a:ea typeface="+mj-lt"/>
                <a:cs typeface="+mj-lt"/>
              </a:rPr>
              <a:t> à </a:t>
            </a:r>
            <a:r>
              <a:rPr lang="en-US" b="1" dirty="0" err="1">
                <a:solidFill>
                  <a:srgbClr val="FF0000"/>
                </a:solidFill>
                <a:ea typeface="+mj-lt"/>
                <a:cs typeface="+mj-lt"/>
              </a:rPr>
              <a:t>l'apprentissage</a:t>
            </a:r>
            <a:endParaRPr lang="en-US" dirty="0" err="1">
              <a:ea typeface="+mj-lt"/>
              <a:cs typeface="+mj-lt"/>
            </a:endParaRPr>
          </a:p>
          <a:p>
            <a:pPr>
              <a:spcBef>
                <a:spcPts val="0"/>
              </a:spcBef>
            </a:pPr>
            <a:r>
              <a:rPr lang="en-US" b="1" dirty="0">
                <a:solidFill>
                  <a:srgbClr val="FF0000"/>
                </a:solidFill>
                <a:ea typeface="+mj-lt"/>
                <a:cs typeface="+mj-lt"/>
              </a:rPr>
              <a:t>non </a:t>
            </a:r>
            <a:r>
              <a:rPr lang="en-US" b="1" dirty="0" err="1">
                <a:solidFill>
                  <a:srgbClr val="FF0000"/>
                </a:solidFill>
                <a:ea typeface="+mj-lt"/>
                <a:cs typeface="+mj-lt"/>
              </a:rPr>
              <a:t>supervisé</a:t>
            </a:r>
            <a:endParaRPr lang="en-US" dirty="0" err="1"/>
          </a:p>
        </p:txBody>
      </p:sp>
      <p:sp>
        <p:nvSpPr>
          <p:cNvPr id="3" name="Content Placeholder 2">
            <a:extLst>
              <a:ext uri="{FF2B5EF4-FFF2-40B4-BE49-F238E27FC236}">
                <a16:creationId xmlns:a16="http://schemas.microsoft.com/office/drawing/2014/main" id="{8DCCCEEC-12C7-4964-8BFF-4B5F5AD66390}"/>
              </a:ext>
            </a:extLst>
          </p:cNvPr>
          <p:cNvSpPr>
            <a:spLocks noGrp="1"/>
          </p:cNvSpPr>
          <p:nvPr>
            <p:ph idx="1"/>
          </p:nvPr>
        </p:nvSpPr>
        <p:spPr/>
        <p:txBody>
          <a:bodyPr vert="horz" lIns="91440" tIns="45720" rIns="91440" bIns="45720" rtlCol="0" anchor="t">
            <a:normAutofit/>
          </a:bodyPr>
          <a:lstStyle/>
          <a:p>
            <a:r>
              <a:rPr lang="en-US" dirty="0">
                <a:ea typeface="+mn-lt"/>
                <a:cs typeface="+mn-lt"/>
              </a:rPr>
              <a:t>Clustering (segmentation, </a:t>
            </a:r>
            <a:r>
              <a:rPr lang="en-US" dirty="0" err="1">
                <a:ea typeface="+mn-lt"/>
                <a:cs typeface="+mn-lt"/>
              </a:rPr>
              <a:t>regroupement</a:t>
            </a:r>
            <a:r>
              <a:rPr lang="en-US" dirty="0">
                <a:ea typeface="+mn-lt"/>
                <a:cs typeface="+mn-lt"/>
              </a:rPr>
              <a:t>) : </a:t>
            </a:r>
            <a:r>
              <a:rPr lang="en-US" dirty="0" err="1">
                <a:ea typeface="+mn-lt"/>
                <a:cs typeface="+mn-lt"/>
              </a:rPr>
              <a:t>construire</a:t>
            </a:r>
            <a:r>
              <a:rPr lang="en-US" dirty="0">
                <a:ea typeface="+mn-lt"/>
                <a:cs typeface="+mn-lt"/>
              </a:rPr>
              <a:t> des classes </a:t>
            </a:r>
            <a:r>
              <a:rPr lang="en-US" dirty="0" err="1">
                <a:ea typeface="+mn-lt"/>
                <a:cs typeface="+mn-lt"/>
              </a:rPr>
              <a:t>automatiquement</a:t>
            </a:r>
            <a:r>
              <a:rPr lang="en-US" dirty="0">
                <a:ea typeface="+mn-lt"/>
                <a:cs typeface="+mn-lt"/>
              </a:rPr>
              <a:t> </a:t>
            </a:r>
            <a:r>
              <a:rPr lang="en-US" dirty="0" err="1">
                <a:ea typeface="+mn-lt"/>
                <a:cs typeface="+mn-lt"/>
              </a:rPr>
              <a:t>en</a:t>
            </a:r>
            <a:r>
              <a:rPr lang="en-US" dirty="0">
                <a:ea typeface="+mn-lt"/>
                <a:cs typeface="+mn-lt"/>
              </a:rPr>
              <a:t> </a:t>
            </a:r>
            <a:r>
              <a:rPr lang="en-US" dirty="0" err="1">
                <a:ea typeface="+mn-lt"/>
                <a:cs typeface="+mn-lt"/>
              </a:rPr>
              <a:t>fonction</a:t>
            </a:r>
            <a:r>
              <a:rPr lang="en-US" dirty="0">
                <a:ea typeface="+mn-lt"/>
                <a:cs typeface="+mn-lt"/>
              </a:rPr>
              <a:t> des observations </a:t>
            </a:r>
            <a:r>
              <a:rPr lang="en-US" dirty="0" err="1">
                <a:ea typeface="+mn-lt"/>
                <a:cs typeface="+mn-lt"/>
              </a:rPr>
              <a:t>disponibles</a:t>
            </a:r>
            <a:br>
              <a:rPr lang="en-US" dirty="0">
                <a:ea typeface="+mn-lt"/>
                <a:cs typeface="+mn-lt"/>
              </a:rPr>
            </a:br>
            <a:r>
              <a:rPr lang="en-US" dirty="0">
                <a:ea typeface="+mn-lt"/>
                <a:cs typeface="+mn-lt"/>
              </a:rPr>
              <a:t>(</a:t>
            </a:r>
            <a:r>
              <a:rPr lang="en-US" dirty="0" err="1">
                <a:ea typeface="+mn-lt"/>
                <a:cs typeface="+mn-lt"/>
              </a:rPr>
              <a:t>L'apprentissage</a:t>
            </a:r>
            <a:r>
              <a:rPr lang="en-US" dirty="0">
                <a:ea typeface="+mn-lt"/>
                <a:cs typeface="+mn-lt"/>
              </a:rPr>
              <a:t> non </a:t>
            </a:r>
            <a:r>
              <a:rPr lang="en-US" dirty="0" err="1">
                <a:ea typeface="+mn-lt"/>
                <a:cs typeface="+mn-lt"/>
              </a:rPr>
              <a:t>supervisé</a:t>
            </a:r>
            <a:r>
              <a:rPr lang="en-US" dirty="0">
                <a:ea typeface="+mn-lt"/>
                <a:cs typeface="+mn-lt"/>
              </a:rPr>
              <a:t> </a:t>
            </a:r>
            <a:r>
              <a:rPr lang="en-US" dirty="0" err="1">
                <a:ea typeface="+mn-lt"/>
                <a:cs typeface="+mn-lt"/>
              </a:rPr>
              <a:t>est</a:t>
            </a:r>
            <a:r>
              <a:rPr lang="en-US" dirty="0">
                <a:ea typeface="+mn-lt"/>
                <a:cs typeface="+mn-lt"/>
              </a:rPr>
              <a:t> </a:t>
            </a:r>
            <a:r>
              <a:rPr lang="en-US" dirty="0" err="1">
                <a:ea typeface="+mn-lt"/>
                <a:cs typeface="+mn-lt"/>
              </a:rPr>
              <a:t>très</a:t>
            </a:r>
            <a:r>
              <a:rPr lang="en-US" dirty="0">
                <a:ea typeface="+mn-lt"/>
                <a:cs typeface="+mn-lt"/>
              </a:rPr>
              <a:t> </a:t>
            </a:r>
            <a:r>
              <a:rPr lang="en-US" dirty="0" err="1">
                <a:ea typeface="+mn-lt"/>
                <a:cs typeface="+mn-lt"/>
              </a:rPr>
              <a:t>souvent</a:t>
            </a:r>
            <a:r>
              <a:rPr lang="en-US" dirty="0">
                <a:ea typeface="+mn-lt"/>
                <a:cs typeface="+mn-lt"/>
              </a:rPr>
              <a:t> </a:t>
            </a:r>
            <a:r>
              <a:rPr lang="en-US" dirty="0" err="1">
                <a:ea typeface="+mn-lt"/>
                <a:cs typeface="+mn-lt"/>
              </a:rPr>
              <a:t>synonyme</a:t>
            </a:r>
            <a:r>
              <a:rPr lang="en-US" dirty="0">
                <a:ea typeface="+mn-lt"/>
                <a:cs typeface="+mn-lt"/>
              </a:rPr>
              <a:t> de clustering)</a:t>
            </a:r>
          </a:p>
          <a:p>
            <a:r>
              <a:rPr lang="en-US" dirty="0" err="1">
                <a:ea typeface="+mn-lt"/>
                <a:cs typeface="+mn-lt"/>
              </a:rPr>
              <a:t>Règles</a:t>
            </a:r>
            <a:r>
              <a:rPr lang="en-US" dirty="0">
                <a:ea typeface="+mn-lt"/>
                <a:cs typeface="+mn-lt"/>
              </a:rPr>
              <a:t> </a:t>
            </a:r>
            <a:r>
              <a:rPr lang="en-US" dirty="0" err="1">
                <a:ea typeface="+mn-lt"/>
                <a:cs typeface="+mn-lt"/>
              </a:rPr>
              <a:t>d'association</a:t>
            </a:r>
            <a:r>
              <a:rPr lang="en-US" dirty="0">
                <a:ea typeface="+mn-lt"/>
                <a:cs typeface="+mn-lt"/>
              </a:rPr>
              <a:t> : </a:t>
            </a:r>
            <a:r>
              <a:rPr lang="en-US" dirty="0" err="1">
                <a:ea typeface="+mn-lt"/>
                <a:cs typeface="+mn-lt"/>
              </a:rPr>
              <a:t>analyser</a:t>
            </a:r>
            <a:r>
              <a:rPr lang="en-US" dirty="0">
                <a:ea typeface="+mn-lt"/>
                <a:cs typeface="+mn-lt"/>
              </a:rPr>
              <a:t> les relations entre les variables </a:t>
            </a:r>
            <a:r>
              <a:rPr lang="en-US" dirty="0" err="1">
                <a:ea typeface="+mn-lt"/>
                <a:cs typeface="+mn-lt"/>
              </a:rPr>
              <a:t>ou</a:t>
            </a:r>
            <a:r>
              <a:rPr lang="en-US" dirty="0">
                <a:ea typeface="+mn-lt"/>
                <a:cs typeface="+mn-lt"/>
              </a:rPr>
              <a:t> </a:t>
            </a:r>
            <a:r>
              <a:rPr lang="en-US" dirty="0" err="1">
                <a:ea typeface="+mn-lt"/>
                <a:cs typeface="+mn-lt"/>
              </a:rPr>
              <a:t>détecter</a:t>
            </a:r>
            <a:r>
              <a:rPr lang="en-US" dirty="0">
                <a:ea typeface="+mn-lt"/>
                <a:cs typeface="+mn-lt"/>
              </a:rPr>
              <a:t> des associations</a:t>
            </a:r>
          </a:p>
          <a:p>
            <a:r>
              <a:rPr lang="en-US" dirty="0">
                <a:ea typeface="+mn-lt"/>
                <a:cs typeface="+mn-lt"/>
              </a:rPr>
              <a:t>re-</a:t>
            </a:r>
            <a:r>
              <a:rPr lang="en-US" dirty="0" err="1">
                <a:ea typeface="+mn-lt"/>
                <a:cs typeface="+mn-lt"/>
              </a:rPr>
              <a:t>descreption</a:t>
            </a:r>
            <a:r>
              <a:rPr lang="en-US" dirty="0">
                <a:ea typeface="+mn-lt"/>
                <a:cs typeface="+mn-lt"/>
              </a:rPr>
              <a:t> des </a:t>
            </a:r>
            <a:r>
              <a:rPr lang="en-US" dirty="0" err="1">
                <a:ea typeface="+mn-lt"/>
                <a:cs typeface="+mn-lt"/>
              </a:rPr>
              <a:t>données</a:t>
            </a:r>
            <a:endParaRPr lang="en-US" dirty="0" err="1"/>
          </a:p>
          <a:p>
            <a:endParaRPr lang="en-US" dirty="0"/>
          </a:p>
        </p:txBody>
      </p:sp>
    </p:spTree>
    <p:extLst>
      <p:ext uri="{BB962C8B-B14F-4D97-AF65-F5344CB8AC3E}">
        <p14:creationId xmlns:p14="http://schemas.microsoft.com/office/powerpoint/2010/main" val="2070950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9BDE-D8A6-44D5-BF8B-54B3A18FABF7}"/>
              </a:ext>
            </a:extLst>
          </p:cNvPr>
          <p:cNvSpPr>
            <a:spLocks noGrp="1"/>
          </p:cNvSpPr>
          <p:nvPr>
            <p:ph type="title"/>
          </p:nvPr>
        </p:nvSpPr>
        <p:spPr/>
        <p:txBody>
          <a:bodyPr/>
          <a:lstStyle/>
          <a:p>
            <a:r>
              <a:rPr lang="en-US" dirty="0">
                <a:ea typeface="+mj-lt"/>
                <a:cs typeface="+mj-lt"/>
              </a:rPr>
              <a:t>Clustering (segmentation, </a:t>
            </a:r>
            <a:r>
              <a:rPr lang="en-US" dirty="0" err="1">
                <a:ea typeface="+mj-lt"/>
                <a:cs typeface="+mj-lt"/>
              </a:rPr>
              <a:t>regroupement</a:t>
            </a:r>
            <a:r>
              <a:rPr lang="en-US" dirty="0">
                <a:ea typeface="+mj-lt"/>
                <a:cs typeface="+mj-lt"/>
              </a:rPr>
              <a:t>) </a:t>
            </a:r>
            <a:endParaRPr lang="en-US"/>
          </a:p>
        </p:txBody>
      </p:sp>
      <p:sp>
        <p:nvSpPr>
          <p:cNvPr id="3" name="Content Placeholder 2">
            <a:extLst>
              <a:ext uri="{FF2B5EF4-FFF2-40B4-BE49-F238E27FC236}">
                <a16:creationId xmlns:a16="http://schemas.microsoft.com/office/drawing/2014/main" id="{4C7DD5AF-433E-4EE0-BC93-0933B117AA3B}"/>
              </a:ext>
            </a:extLst>
          </p:cNvPr>
          <p:cNvSpPr>
            <a:spLocks noGrp="1"/>
          </p:cNvSpPr>
          <p:nvPr>
            <p:ph idx="1"/>
          </p:nvPr>
        </p:nvSpPr>
        <p:spPr/>
        <p:txBody>
          <a:bodyPr vert="horz" lIns="91440" tIns="45720" rIns="91440" bIns="45720" rtlCol="0" anchor="t">
            <a:normAutofit/>
          </a:bodyPr>
          <a:lstStyle/>
          <a:p>
            <a:r>
              <a:rPr lang="en-US">
                <a:ea typeface="+mn-lt"/>
                <a:cs typeface="+mn-lt"/>
              </a:rPr>
              <a:t>Les techniques de clustering cherchent à décomposer un ensemble d'individus en plusieurs sous ensembles les plus </a:t>
            </a:r>
            <a:r>
              <a:rPr lang="en-US" err="1">
                <a:ea typeface="+mn-lt"/>
                <a:cs typeface="+mn-lt"/>
              </a:rPr>
              <a:t>homogènes</a:t>
            </a:r>
            <a:r>
              <a:rPr lang="en-US" dirty="0">
                <a:ea typeface="+mn-lt"/>
                <a:cs typeface="+mn-lt"/>
              </a:rPr>
              <a:t> </a:t>
            </a:r>
            <a:r>
              <a:rPr lang="en-US">
                <a:ea typeface="+mn-lt"/>
                <a:cs typeface="+mn-lt"/>
              </a:rPr>
              <a:t>possibles</a:t>
            </a:r>
          </a:p>
          <a:p>
            <a:r>
              <a:rPr lang="en-US" dirty="0">
                <a:ea typeface="+mn-lt"/>
                <a:cs typeface="+mn-lt"/>
              </a:rPr>
              <a:t>Les </a:t>
            </a:r>
            <a:r>
              <a:rPr lang="en-US" err="1">
                <a:ea typeface="+mn-lt"/>
                <a:cs typeface="+mn-lt"/>
              </a:rPr>
              <a:t>méthodes</a:t>
            </a:r>
            <a:r>
              <a:rPr lang="en-US" dirty="0">
                <a:ea typeface="+mn-lt"/>
                <a:cs typeface="+mn-lt"/>
              </a:rPr>
              <a:t> </a:t>
            </a:r>
            <a:r>
              <a:rPr lang="en-US" err="1">
                <a:ea typeface="+mn-lt"/>
                <a:cs typeface="+mn-lt"/>
              </a:rPr>
              <a:t>sont</a:t>
            </a:r>
            <a:r>
              <a:rPr lang="en-US" dirty="0">
                <a:ea typeface="+mn-lt"/>
                <a:cs typeface="+mn-lt"/>
              </a:rPr>
              <a:t> </a:t>
            </a:r>
            <a:r>
              <a:rPr lang="en-US" err="1">
                <a:ea typeface="+mn-lt"/>
                <a:cs typeface="+mn-lt"/>
              </a:rPr>
              <a:t>très</a:t>
            </a:r>
            <a:r>
              <a:rPr lang="en-US" dirty="0">
                <a:ea typeface="+mn-lt"/>
                <a:cs typeface="+mn-lt"/>
              </a:rPr>
              <a:t> </a:t>
            </a:r>
            <a:r>
              <a:rPr lang="en-US" err="1">
                <a:ea typeface="+mn-lt"/>
                <a:cs typeface="+mn-lt"/>
              </a:rPr>
              <a:t>nombreuses</a:t>
            </a:r>
            <a:r>
              <a:rPr lang="en-US" dirty="0">
                <a:ea typeface="+mn-lt"/>
                <a:cs typeface="+mn-lt"/>
              </a:rPr>
              <a:t>, typologies </a:t>
            </a:r>
            <a:r>
              <a:rPr lang="en-US" err="1">
                <a:ea typeface="+mn-lt"/>
                <a:cs typeface="+mn-lt"/>
              </a:rPr>
              <a:t>généralement</a:t>
            </a:r>
            <a:r>
              <a:rPr lang="en-US" dirty="0">
                <a:ea typeface="+mn-lt"/>
                <a:cs typeface="+mn-lt"/>
              </a:rPr>
              <a:t> </a:t>
            </a:r>
            <a:r>
              <a:rPr lang="en-US" err="1">
                <a:ea typeface="+mn-lt"/>
                <a:cs typeface="+mn-lt"/>
              </a:rPr>
              <a:t>employées</a:t>
            </a:r>
            <a:r>
              <a:rPr lang="en-US" dirty="0">
                <a:ea typeface="+mn-lt"/>
                <a:cs typeface="+mn-lt"/>
              </a:rPr>
              <a:t> pour les </a:t>
            </a:r>
            <a:r>
              <a:rPr lang="en-US" dirty="0" err="1">
                <a:ea typeface="+mn-lt"/>
                <a:cs typeface="+mn-lt"/>
              </a:rPr>
              <a:t>distinguer</a:t>
            </a:r>
            <a:r>
              <a:rPr lang="en-US" dirty="0">
                <a:ea typeface="+mn-lt"/>
                <a:cs typeface="+mn-lt"/>
              </a:rPr>
              <a:t> </a:t>
            </a:r>
            <a:br>
              <a:rPr lang="en-US" dirty="0">
                <a:ea typeface="+mn-lt"/>
                <a:cs typeface="+mn-lt"/>
              </a:rPr>
            </a:br>
            <a:r>
              <a:rPr lang="en-US">
                <a:ea typeface="+mn-lt"/>
                <a:cs typeface="+mn-lt"/>
              </a:rPr>
              <a:t>– </a:t>
            </a:r>
            <a:r>
              <a:rPr lang="en-US" err="1">
                <a:ea typeface="+mn-lt"/>
                <a:cs typeface="+mn-lt"/>
              </a:rPr>
              <a:t>Méthodes</a:t>
            </a:r>
            <a:r>
              <a:rPr lang="en-US" dirty="0">
                <a:ea typeface="+mn-lt"/>
                <a:cs typeface="+mn-lt"/>
              </a:rPr>
              <a:t> de </a:t>
            </a:r>
            <a:r>
              <a:rPr lang="en-US" err="1">
                <a:ea typeface="+mn-lt"/>
                <a:cs typeface="+mn-lt"/>
              </a:rPr>
              <a:t>partitionnement</a:t>
            </a:r>
            <a:r>
              <a:rPr lang="en-US" dirty="0">
                <a:ea typeface="+mn-lt"/>
                <a:cs typeface="+mn-lt"/>
              </a:rPr>
              <a:t> / </a:t>
            </a:r>
            <a:r>
              <a:rPr lang="en-US" err="1">
                <a:ea typeface="+mn-lt"/>
                <a:cs typeface="+mn-lt"/>
              </a:rPr>
              <a:t>Méthodes</a:t>
            </a:r>
            <a:r>
              <a:rPr lang="en-US" dirty="0">
                <a:ea typeface="+mn-lt"/>
                <a:cs typeface="+mn-lt"/>
              </a:rPr>
              <a:t> </a:t>
            </a:r>
            <a:r>
              <a:rPr lang="en-US">
                <a:ea typeface="+mn-lt"/>
                <a:cs typeface="+mn-lt"/>
              </a:rPr>
              <a:t>hiérarchiques</a:t>
            </a:r>
            <a:br>
              <a:rPr lang="en-US" dirty="0">
                <a:ea typeface="+mn-lt"/>
                <a:cs typeface="+mn-lt"/>
              </a:rPr>
            </a:br>
            <a:r>
              <a:rPr lang="en-US">
                <a:ea typeface="+mn-lt"/>
                <a:cs typeface="+mn-lt"/>
              </a:rPr>
              <a:t>– Avec </a:t>
            </a:r>
            <a:r>
              <a:rPr lang="en-US" dirty="0" err="1">
                <a:ea typeface="+mn-lt"/>
                <a:cs typeface="+mn-lt"/>
              </a:rPr>
              <a:t>recouvrement</a:t>
            </a:r>
            <a:r>
              <a:rPr lang="en-US" dirty="0">
                <a:ea typeface="+mn-lt"/>
                <a:cs typeface="+mn-lt"/>
              </a:rPr>
              <a:t> / sans </a:t>
            </a:r>
            <a:r>
              <a:rPr lang="en-US">
                <a:ea typeface="+mn-lt"/>
                <a:cs typeface="+mn-lt"/>
              </a:rPr>
              <a:t>recouvrement</a:t>
            </a:r>
            <a:br>
              <a:rPr lang="en-US" dirty="0">
                <a:ea typeface="+mn-lt"/>
                <a:cs typeface="+mn-lt"/>
              </a:rPr>
            </a:br>
            <a:r>
              <a:rPr lang="en-US">
                <a:ea typeface="+mn-lt"/>
                <a:cs typeface="+mn-lt"/>
              </a:rPr>
              <a:t>– </a:t>
            </a:r>
            <a:r>
              <a:rPr lang="en-US" dirty="0" err="1">
                <a:ea typeface="+mn-lt"/>
                <a:cs typeface="+mn-lt"/>
              </a:rPr>
              <a:t>Autre</a:t>
            </a:r>
            <a:r>
              <a:rPr lang="en-US" dirty="0">
                <a:ea typeface="+mn-lt"/>
                <a:cs typeface="+mn-lt"/>
              </a:rPr>
              <a:t> : </a:t>
            </a:r>
            <a:r>
              <a:rPr lang="en-US" dirty="0" err="1">
                <a:ea typeface="+mn-lt"/>
                <a:cs typeface="+mn-lt"/>
              </a:rPr>
              <a:t>incrémental</a:t>
            </a:r>
            <a:r>
              <a:rPr lang="en-US" dirty="0">
                <a:ea typeface="+mn-lt"/>
                <a:cs typeface="+mn-lt"/>
              </a:rPr>
              <a:t> / non </a:t>
            </a:r>
            <a:r>
              <a:rPr lang="en-US" dirty="0" err="1">
                <a:ea typeface="+mn-lt"/>
                <a:cs typeface="+mn-lt"/>
              </a:rPr>
              <a:t>incrémental</a:t>
            </a:r>
            <a:r>
              <a:rPr lang="en-US" dirty="0">
                <a:ea typeface="+mn-lt"/>
                <a:cs typeface="+mn-lt"/>
              </a:rPr>
              <a:t> </a:t>
            </a:r>
            <a:endParaRPr lang="en-US"/>
          </a:p>
        </p:txBody>
      </p:sp>
    </p:spTree>
    <p:extLst>
      <p:ext uri="{BB962C8B-B14F-4D97-AF65-F5344CB8AC3E}">
        <p14:creationId xmlns:p14="http://schemas.microsoft.com/office/powerpoint/2010/main" val="3512736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CBF8-5658-429C-9454-50D122E95198}"/>
              </a:ext>
            </a:extLst>
          </p:cNvPr>
          <p:cNvSpPr>
            <a:spLocks noGrp="1"/>
          </p:cNvSpPr>
          <p:nvPr>
            <p:ph type="title"/>
          </p:nvPr>
        </p:nvSpPr>
        <p:spPr/>
        <p:txBody>
          <a:bodyPr/>
          <a:lstStyle/>
          <a:p>
            <a:r>
              <a:rPr lang="en-US" dirty="0" err="1">
                <a:ea typeface="+mj-lt"/>
                <a:cs typeface="+mj-lt"/>
              </a:rPr>
              <a:t>Custering</a:t>
            </a:r>
            <a:r>
              <a:rPr lang="en-US" dirty="0">
                <a:ea typeface="+mj-lt"/>
                <a:cs typeface="+mj-lt"/>
              </a:rPr>
              <a:t> </a:t>
            </a:r>
            <a:endParaRPr lang="en-US"/>
          </a:p>
        </p:txBody>
      </p:sp>
      <p:sp>
        <p:nvSpPr>
          <p:cNvPr id="3" name="Content Placeholder 2">
            <a:extLst>
              <a:ext uri="{FF2B5EF4-FFF2-40B4-BE49-F238E27FC236}">
                <a16:creationId xmlns:a16="http://schemas.microsoft.com/office/drawing/2014/main" id="{CFABD8D8-B6EE-4C1E-A309-37BE0B25BFBB}"/>
              </a:ext>
            </a:extLst>
          </p:cNvPr>
          <p:cNvSpPr>
            <a:spLocks noGrp="1"/>
          </p:cNvSpPr>
          <p:nvPr>
            <p:ph idx="1"/>
          </p:nvPr>
        </p:nvSpPr>
        <p:spPr/>
        <p:txBody>
          <a:bodyPr vert="horz" lIns="91440" tIns="45720" rIns="91440" bIns="45720" rtlCol="0" anchor="t">
            <a:normAutofit/>
          </a:bodyPr>
          <a:lstStyle/>
          <a:p>
            <a:r>
              <a:rPr lang="en-US" dirty="0">
                <a:ea typeface="+mn-lt"/>
                <a:cs typeface="+mn-lt"/>
              </a:rPr>
              <a:t>Les techniques de clustering </a:t>
            </a:r>
            <a:r>
              <a:rPr lang="en-US" dirty="0" err="1">
                <a:ea typeface="+mn-lt"/>
                <a:cs typeface="+mn-lt"/>
              </a:rPr>
              <a:t>cherchent</a:t>
            </a:r>
            <a:r>
              <a:rPr lang="en-US" dirty="0">
                <a:ea typeface="+mn-lt"/>
                <a:cs typeface="+mn-lt"/>
              </a:rPr>
              <a:t> à </a:t>
            </a:r>
            <a:r>
              <a:rPr lang="en-US" dirty="0" err="1">
                <a:ea typeface="+mn-lt"/>
                <a:cs typeface="+mn-lt"/>
              </a:rPr>
              <a:t>décomposer</a:t>
            </a:r>
            <a:r>
              <a:rPr lang="en-US" dirty="0">
                <a:ea typeface="+mn-lt"/>
                <a:cs typeface="+mn-lt"/>
              </a:rPr>
              <a:t> un ensemble </a:t>
            </a:r>
            <a:r>
              <a:rPr lang="en-US" dirty="0" err="1">
                <a:ea typeface="+mn-lt"/>
                <a:cs typeface="+mn-lt"/>
              </a:rPr>
              <a:t>d'individus</a:t>
            </a:r>
            <a:r>
              <a:rPr lang="en-US" dirty="0">
                <a:ea typeface="+mn-lt"/>
                <a:cs typeface="+mn-lt"/>
              </a:rPr>
              <a:t> </a:t>
            </a:r>
            <a:r>
              <a:rPr lang="en-US" dirty="0" err="1">
                <a:ea typeface="+mn-lt"/>
                <a:cs typeface="+mn-lt"/>
              </a:rPr>
              <a:t>en</a:t>
            </a:r>
            <a:r>
              <a:rPr lang="en-US" dirty="0">
                <a:ea typeface="+mn-lt"/>
                <a:cs typeface="+mn-lt"/>
              </a:rPr>
              <a:t> </a:t>
            </a:r>
            <a:r>
              <a:rPr lang="en-US" dirty="0" err="1">
                <a:ea typeface="+mn-lt"/>
                <a:cs typeface="+mn-lt"/>
              </a:rPr>
              <a:t>plusieurs</a:t>
            </a:r>
            <a:r>
              <a:rPr lang="en-US" dirty="0">
                <a:ea typeface="+mn-lt"/>
                <a:cs typeface="+mn-lt"/>
              </a:rPr>
              <a:t> sous ensembles les plus </a:t>
            </a:r>
            <a:r>
              <a:rPr lang="en-US" dirty="0" err="1">
                <a:ea typeface="+mn-lt"/>
                <a:cs typeface="+mn-lt"/>
              </a:rPr>
              <a:t>homogènes</a:t>
            </a:r>
            <a:r>
              <a:rPr lang="en-US" dirty="0">
                <a:ea typeface="+mn-lt"/>
                <a:cs typeface="+mn-lt"/>
              </a:rPr>
              <a:t> </a:t>
            </a:r>
            <a:r>
              <a:rPr lang="en-US" dirty="0" err="1">
                <a:ea typeface="+mn-lt"/>
                <a:cs typeface="+mn-lt"/>
              </a:rPr>
              <a:t>possibles</a:t>
            </a:r>
            <a:r>
              <a:rPr lang="en-US" dirty="0">
                <a:ea typeface="+mn-lt"/>
                <a:cs typeface="+mn-lt"/>
              </a:rPr>
              <a:t> </a:t>
            </a:r>
            <a:endParaRPr lang="en-US" dirty="0"/>
          </a:p>
          <a:p>
            <a:r>
              <a:rPr lang="en-US" dirty="0">
                <a:ea typeface="+mn-lt"/>
                <a:cs typeface="+mn-lt"/>
              </a:rPr>
              <a:t>Les </a:t>
            </a:r>
            <a:r>
              <a:rPr lang="en-US" dirty="0" err="1">
                <a:ea typeface="+mn-lt"/>
                <a:cs typeface="+mn-lt"/>
              </a:rPr>
              <a:t>méthodes</a:t>
            </a:r>
            <a:r>
              <a:rPr lang="en-US" dirty="0">
                <a:ea typeface="+mn-lt"/>
                <a:cs typeface="+mn-lt"/>
              </a:rPr>
              <a:t> </a:t>
            </a:r>
            <a:r>
              <a:rPr lang="en-US" dirty="0" err="1">
                <a:ea typeface="+mn-lt"/>
                <a:cs typeface="+mn-lt"/>
              </a:rPr>
              <a:t>sont</a:t>
            </a:r>
            <a:r>
              <a:rPr lang="en-US" dirty="0">
                <a:ea typeface="+mn-lt"/>
                <a:cs typeface="+mn-lt"/>
              </a:rPr>
              <a:t> </a:t>
            </a:r>
            <a:r>
              <a:rPr lang="en-US" dirty="0" err="1">
                <a:ea typeface="+mn-lt"/>
                <a:cs typeface="+mn-lt"/>
              </a:rPr>
              <a:t>très</a:t>
            </a:r>
            <a:r>
              <a:rPr lang="en-US" dirty="0">
                <a:ea typeface="+mn-lt"/>
                <a:cs typeface="+mn-lt"/>
              </a:rPr>
              <a:t> </a:t>
            </a:r>
            <a:r>
              <a:rPr lang="en-US" dirty="0" err="1">
                <a:ea typeface="+mn-lt"/>
                <a:cs typeface="+mn-lt"/>
              </a:rPr>
              <a:t>nombreuses</a:t>
            </a:r>
            <a:r>
              <a:rPr lang="en-US" dirty="0">
                <a:ea typeface="+mn-lt"/>
                <a:cs typeface="+mn-lt"/>
              </a:rPr>
              <a:t>, typologies </a:t>
            </a:r>
            <a:r>
              <a:rPr lang="en-US" dirty="0" err="1">
                <a:ea typeface="+mn-lt"/>
                <a:cs typeface="+mn-lt"/>
              </a:rPr>
              <a:t>généralement</a:t>
            </a:r>
            <a:r>
              <a:rPr lang="en-US" dirty="0">
                <a:ea typeface="+mn-lt"/>
                <a:cs typeface="+mn-lt"/>
              </a:rPr>
              <a:t> </a:t>
            </a:r>
            <a:r>
              <a:rPr lang="en-US" dirty="0" err="1">
                <a:ea typeface="+mn-lt"/>
                <a:cs typeface="+mn-lt"/>
              </a:rPr>
              <a:t>employées</a:t>
            </a:r>
            <a:r>
              <a:rPr lang="en-US" dirty="0">
                <a:ea typeface="+mn-lt"/>
                <a:cs typeface="+mn-lt"/>
              </a:rPr>
              <a:t> pour les </a:t>
            </a:r>
            <a:r>
              <a:rPr lang="en-US" dirty="0" err="1">
                <a:ea typeface="+mn-lt"/>
                <a:cs typeface="+mn-lt"/>
              </a:rPr>
              <a:t>distinguer</a:t>
            </a:r>
            <a:br>
              <a:rPr lang="en-US" dirty="0">
                <a:ea typeface="+mn-lt"/>
                <a:cs typeface="+mn-lt"/>
              </a:rPr>
            </a:br>
            <a:r>
              <a:rPr lang="en-US" dirty="0">
                <a:ea typeface="+mn-lt"/>
                <a:cs typeface="+mn-lt"/>
              </a:rPr>
              <a:t>– </a:t>
            </a:r>
            <a:r>
              <a:rPr lang="en-US" dirty="0" err="1">
                <a:ea typeface="+mn-lt"/>
                <a:cs typeface="+mn-lt"/>
              </a:rPr>
              <a:t>Méthodes</a:t>
            </a:r>
            <a:r>
              <a:rPr lang="en-US" dirty="0">
                <a:ea typeface="+mn-lt"/>
                <a:cs typeface="+mn-lt"/>
              </a:rPr>
              <a:t> de </a:t>
            </a:r>
            <a:r>
              <a:rPr lang="en-US" dirty="0" err="1">
                <a:ea typeface="+mn-lt"/>
                <a:cs typeface="+mn-lt"/>
              </a:rPr>
              <a:t>partitionnement</a:t>
            </a:r>
            <a:r>
              <a:rPr lang="en-US" dirty="0">
                <a:ea typeface="+mn-lt"/>
                <a:cs typeface="+mn-lt"/>
              </a:rPr>
              <a:t> / </a:t>
            </a:r>
            <a:r>
              <a:rPr lang="en-US" dirty="0" err="1">
                <a:ea typeface="+mn-lt"/>
                <a:cs typeface="+mn-lt"/>
              </a:rPr>
              <a:t>Méthodes</a:t>
            </a:r>
            <a:r>
              <a:rPr lang="en-US" dirty="0">
                <a:ea typeface="+mn-lt"/>
                <a:cs typeface="+mn-lt"/>
              </a:rPr>
              <a:t> </a:t>
            </a:r>
            <a:r>
              <a:rPr lang="en-US" dirty="0" err="1">
                <a:ea typeface="+mn-lt"/>
                <a:cs typeface="+mn-lt"/>
              </a:rPr>
              <a:t>hiérarchiques</a:t>
            </a:r>
            <a:br>
              <a:rPr lang="en-US" dirty="0">
                <a:ea typeface="+mn-lt"/>
                <a:cs typeface="+mn-lt"/>
              </a:rPr>
            </a:br>
            <a:r>
              <a:rPr lang="en-US" dirty="0">
                <a:ea typeface="+mn-lt"/>
                <a:cs typeface="+mn-lt"/>
              </a:rPr>
              <a:t>– Avec </a:t>
            </a:r>
            <a:r>
              <a:rPr lang="en-US" dirty="0" err="1">
                <a:ea typeface="+mn-lt"/>
                <a:cs typeface="+mn-lt"/>
              </a:rPr>
              <a:t>recouvrement</a:t>
            </a:r>
            <a:r>
              <a:rPr lang="en-US" dirty="0">
                <a:ea typeface="+mn-lt"/>
                <a:cs typeface="+mn-lt"/>
              </a:rPr>
              <a:t> / sans </a:t>
            </a:r>
            <a:r>
              <a:rPr lang="en-US" dirty="0" err="1">
                <a:ea typeface="+mn-lt"/>
                <a:cs typeface="+mn-lt"/>
              </a:rPr>
              <a:t>recouvrement</a:t>
            </a:r>
            <a:br>
              <a:rPr lang="en-US" dirty="0">
                <a:ea typeface="+mn-lt"/>
                <a:cs typeface="+mn-lt"/>
              </a:rPr>
            </a:br>
            <a:r>
              <a:rPr lang="en-US" dirty="0">
                <a:ea typeface="+mn-lt"/>
                <a:cs typeface="+mn-lt"/>
              </a:rPr>
              <a:t>– </a:t>
            </a:r>
            <a:r>
              <a:rPr lang="en-US" dirty="0" err="1">
                <a:ea typeface="+mn-lt"/>
                <a:cs typeface="+mn-lt"/>
              </a:rPr>
              <a:t>Autre</a:t>
            </a:r>
            <a:r>
              <a:rPr lang="en-US" dirty="0">
                <a:ea typeface="+mn-lt"/>
                <a:cs typeface="+mn-lt"/>
              </a:rPr>
              <a:t> : </a:t>
            </a:r>
            <a:r>
              <a:rPr lang="en-US" dirty="0" err="1">
                <a:ea typeface="+mn-lt"/>
                <a:cs typeface="+mn-lt"/>
              </a:rPr>
              <a:t>incrémental</a:t>
            </a:r>
            <a:r>
              <a:rPr lang="en-US" dirty="0">
                <a:ea typeface="+mn-lt"/>
                <a:cs typeface="+mn-lt"/>
              </a:rPr>
              <a:t> / non </a:t>
            </a:r>
            <a:r>
              <a:rPr lang="en-US" dirty="0" err="1">
                <a:ea typeface="+mn-lt"/>
                <a:cs typeface="+mn-lt"/>
              </a:rPr>
              <a:t>incrémental</a:t>
            </a:r>
            <a:r>
              <a:rPr lang="en-US" dirty="0">
                <a:ea typeface="+mn-lt"/>
                <a:cs typeface="+mn-lt"/>
              </a:rPr>
              <a:t> </a:t>
            </a:r>
            <a:endParaRPr lang="en-US" dirty="0"/>
          </a:p>
        </p:txBody>
      </p:sp>
    </p:spTree>
    <p:extLst>
      <p:ext uri="{BB962C8B-B14F-4D97-AF65-F5344CB8AC3E}">
        <p14:creationId xmlns:p14="http://schemas.microsoft.com/office/powerpoint/2010/main" val="2072274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 name="Rectangle 10">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BA2EE6-128C-4409-9535-3D291A5373A8}"/>
              </a:ext>
            </a:extLst>
          </p:cNvPr>
          <p:cNvSpPr>
            <a:spLocks noGrp="1"/>
          </p:cNvSpPr>
          <p:nvPr>
            <p:ph type="title"/>
          </p:nvPr>
        </p:nvSpPr>
        <p:spPr>
          <a:xfrm>
            <a:off x="3404950" y="133627"/>
            <a:ext cx="5069895" cy="1259894"/>
          </a:xfrm>
        </p:spPr>
        <p:txBody>
          <a:bodyPr>
            <a:normAutofit/>
          </a:bodyPr>
          <a:lstStyle/>
          <a:p>
            <a:r>
              <a:rPr lang="en-US" b="1" u="sng" dirty="0">
                <a:solidFill>
                  <a:srgbClr val="FF0000"/>
                </a:solidFill>
                <a:ea typeface="+mj-lt"/>
                <a:cs typeface="+mj-lt"/>
              </a:rPr>
              <a:t>TECHNOLOGIEDE L’IA</a:t>
            </a:r>
            <a:endParaRPr lang="en-US" b="1" u="sng">
              <a:solidFill>
                <a:srgbClr val="FF0000"/>
              </a:solidFill>
            </a:endParaRPr>
          </a:p>
        </p:txBody>
      </p:sp>
      <p:sp>
        <p:nvSpPr>
          <p:cNvPr id="9" name="Rectangle 12">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3" descr="Graphical user interface, diagram, application, PowerPoint&#10;&#10;Description automatically generated">
            <a:extLst>
              <a:ext uri="{FF2B5EF4-FFF2-40B4-BE49-F238E27FC236}">
                <a16:creationId xmlns:a16="http://schemas.microsoft.com/office/drawing/2014/main" id="{CEC17660-024B-4E1D-A2EC-804FA3F21F29}"/>
              </a:ext>
            </a:extLst>
          </p:cNvPr>
          <p:cNvPicPr>
            <a:picLocks noChangeAspect="1"/>
          </p:cNvPicPr>
          <p:nvPr/>
        </p:nvPicPr>
        <p:blipFill>
          <a:blip r:embed="rId2"/>
          <a:stretch>
            <a:fillRect/>
          </a:stretch>
        </p:blipFill>
        <p:spPr>
          <a:xfrm>
            <a:off x="2594975" y="1395915"/>
            <a:ext cx="7450898" cy="4922116"/>
          </a:xfrm>
          <a:prstGeom prst="rect">
            <a:avLst/>
          </a:prstGeom>
        </p:spPr>
      </p:pic>
    </p:spTree>
    <p:extLst>
      <p:ext uri="{BB962C8B-B14F-4D97-AF65-F5344CB8AC3E}">
        <p14:creationId xmlns:p14="http://schemas.microsoft.com/office/powerpoint/2010/main" val="22860481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0C2D0-D79D-4F0D-81DA-22989EAA4ECB}"/>
              </a:ext>
            </a:extLst>
          </p:cNvPr>
          <p:cNvSpPr>
            <a:spLocks noGrp="1"/>
          </p:cNvSpPr>
          <p:nvPr>
            <p:ph type="title"/>
          </p:nvPr>
        </p:nvSpPr>
        <p:spPr/>
        <p:txBody>
          <a:bodyPr/>
          <a:lstStyle/>
          <a:p>
            <a:r>
              <a:rPr lang="en-US" dirty="0">
                <a:ea typeface="+mj-lt"/>
                <a:cs typeface="+mj-lt"/>
              </a:rPr>
              <a:t>Les </a:t>
            </a:r>
            <a:r>
              <a:rPr lang="en-US" dirty="0" err="1">
                <a:ea typeface="+mj-lt"/>
                <a:cs typeface="+mj-lt"/>
              </a:rPr>
              <a:t>qualités</a:t>
            </a:r>
            <a:r>
              <a:rPr lang="en-US" dirty="0">
                <a:ea typeface="+mj-lt"/>
                <a:cs typeface="+mj-lt"/>
              </a:rPr>
              <a:t> </a:t>
            </a:r>
            <a:r>
              <a:rPr lang="en-US" dirty="0" err="1">
                <a:ea typeface="+mj-lt"/>
                <a:cs typeface="+mj-lt"/>
              </a:rPr>
              <a:t>attendues</a:t>
            </a:r>
            <a:r>
              <a:rPr lang="en-US" dirty="0">
                <a:ea typeface="+mj-lt"/>
                <a:cs typeface="+mj-lt"/>
              </a:rPr>
              <a:t> </a:t>
            </a:r>
            <a:r>
              <a:rPr lang="en-US" dirty="0" err="1">
                <a:ea typeface="+mj-lt"/>
                <a:cs typeface="+mj-lt"/>
              </a:rPr>
              <a:t>d’une</a:t>
            </a:r>
            <a:r>
              <a:rPr lang="en-US" dirty="0">
                <a:ea typeface="+mj-lt"/>
                <a:cs typeface="+mj-lt"/>
              </a:rPr>
              <a:t> technique de clustering </a:t>
            </a:r>
            <a:endParaRPr lang="en-US"/>
          </a:p>
        </p:txBody>
      </p:sp>
      <p:sp>
        <p:nvSpPr>
          <p:cNvPr id="3" name="Content Placeholder 2">
            <a:extLst>
              <a:ext uri="{FF2B5EF4-FFF2-40B4-BE49-F238E27FC236}">
                <a16:creationId xmlns:a16="http://schemas.microsoft.com/office/drawing/2014/main" id="{FED68363-A732-486E-837D-ED0CE139F03C}"/>
              </a:ext>
            </a:extLst>
          </p:cNvPr>
          <p:cNvSpPr>
            <a:spLocks noGrp="1"/>
          </p:cNvSpPr>
          <p:nvPr>
            <p:ph idx="1"/>
          </p:nvPr>
        </p:nvSpPr>
        <p:spPr>
          <a:xfrm>
            <a:off x="2189162" y="2133600"/>
            <a:ext cx="9315450" cy="4539622"/>
          </a:xfrm>
        </p:spPr>
        <p:txBody>
          <a:bodyPr vert="horz" lIns="91440" tIns="45720" rIns="91440" bIns="45720" rtlCol="0" anchor="t">
            <a:normAutofit/>
          </a:bodyPr>
          <a:lstStyle/>
          <a:p>
            <a:r>
              <a:rPr lang="en-US" dirty="0">
                <a:ea typeface="+mn-lt"/>
                <a:cs typeface="+mn-lt"/>
              </a:rPr>
              <a:t>Prise </a:t>
            </a:r>
            <a:r>
              <a:rPr lang="en-US" dirty="0" err="1">
                <a:ea typeface="+mn-lt"/>
                <a:cs typeface="+mn-lt"/>
              </a:rPr>
              <a:t>en</a:t>
            </a:r>
            <a:r>
              <a:rPr lang="en-US" dirty="0">
                <a:ea typeface="+mn-lt"/>
                <a:cs typeface="+mn-lt"/>
              </a:rPr>
              <a:t> </a:t>
            </a:r>
            <a:r>
              <a:rPr lang="en-US" dirty="0" err="1">
                <a:ea typeface="+mn-lt"/>
                <a:cs typeface="+mn-lt"/>
              </a:rPr>
              <a:t>compte</a:t>
            </a:r>
            <a:r>
              <a:rPr lang="en-US" dirty="0">
                <a:ea typeface="+mn-lt"/>
                <a:cs typeface="+mn-lt"/>
              </a:rPr>
              <a:t> de </a:t>
            </a:r>
            <a:r>
              <a:rPr lang="en-US" dirty="0" err="1">
                <a:ea typeface="+mn-lt"/>
                <a:cs typeface="+mn-lt"/>
              </a:rPr>
              <a:t>données</a:t>
            </a:r>
            <a:r>
              <a:rPr lang="en-US" dirty="0">
                <a:ea typeface="+mn-lt"/>
                <a:cs typeface="+mn-lt"/>
              </a:rPr>
              <a:t> de </a:t>
            </a:r>
            <a:r>
              <a:rPr lang="en-US" dirty="0" err="1">
                <a:ea typeface="+mn-lt"/>
                <a:cs typeface="+mn-lt"/>
              </a:rPr>
              <a:t>différents</a:t>
            </a:r>
            <a:r>
              <a:rPr lang="en-US" dirty="0">
                <a:ea typeface="+mn-lt"/>
                <a:cs typeface="+mn-lt"/>
              </a:rPr>
              <a:t> types : </a:t>
            </a:r>
            <a:r>
              <a:rPr lang="en-US" dirty="0" err="1">
                <a:ea typeface="+mn-lt"/>
                <a:cs typeface="+mn-lt"/>
              </a:rPr>
              <a:t>catégorique</a:t>
            </a:r>
            <a:r>
              <a:rPr lang="en-US" dirty="0">
                <a:ea typeface="+mn-lt"/>
                <a:cs typeface="+mn-lt"/>
              </a:rPr>
              <a:t>, numérique, </a:t>
            </a:r>
            <a:r>
              <a:rPr lang="en-US" dirty="0" err="1">
                <a:ea typeface="+mn-lt"/>
                <a:cs typeface="+mn-lt"/>
              </a:rPr>
              <a:t>matrice</a:t>
            </a:r>
            <a:r>
              <a:rPr lang="en-US" dirty="0">
                <a:ea typeface="+mn-lt"/>
                <a:cs typeface="+mn-lt"/>
              </a:rPr>
              <a:t> de </a:t>
            </a:r>
            <a:r>
              <a:rPr lang="en-US" dirty="0" err="1">
                <a:ea typeface="+mn-lt"/>
                <a:cs typeface="+mn-lt"/>
              </a:rPr>
              <a:t>similarité</a:t>
            </a:r>
            <a:r>
              <a:rPr lang="en-US" dirty="0">
                <a:ea typeface="+mn-lt"/>
                <a:cs typeface="+mn-lt"/>
              </a:rPr>
              <a:t>, </a:t>
            </a:r>
            <a:r>
              <a:rPr lang="en-US" dirty="0" err="1">
                <a:ea typeface="+mn-lt"/>
                <a:cs typeface="+mn-lt"/>
              </a:rPr>
              <a:t>données</a:t>
            </a:r>
            <a:r>
              <a:rPr lang="en-US" dirty="0">
                <a:ea typeface="+mn-lt"/>
                <a:cs typeface="+mn-lt"/>
              </a:rPr>
              <a:t> </a:t>
            </a:r>
            <a:r>
              <a:rPr lang="en-US" dirty="0" err="1">
                <a:ea typeface="+mn-lt"/>
                <a:cs typeface="+mn-lt"/>
              </a:rPr>
              <a:t>mixtes</a:t>
            </a:r>
            <a:endParaRPr lang="en-US" dirty="0" err="1"/>
          </a:p>
          <a:p>
            <a:r>
              <a:rPr lang="en-US" dirty="0" err="1">
                <a:ea typeface="+mn-lt"/>
                <a:cs typeface="+mn-lt"/>
              </a:rPr>
              <a:t>Exemple</a:t>
            </a:r>
            <a:r>
              <a:rPr lang="en-US" dirty="0">
                <a:ea typeface="+mn-lt"/>
                <a:cs typeface="+mn-lt"/>
              </a:rPr>
              <a:t>: Comment comparer des </a:t>
            </a:r>
            <a:r>
              <a:rPr lang="en-US" dirty="0" err="1">
                <a:ea typeface="+mn-lt"/>
                <a:cs typeface="+mn-lt"/>
              </a:rPr>
              <a:t>objets</a:t>
            </a:r>
            <a:r>
              <a:rPr lang="en-US" dirty="0">
                <a:ea typeface="+mn-lt"/>
                <a:cs typeface="+mn-lt"/>
              </a:rPr>
              <a:t> </a:t>
            </a:r>
            <a:r>
              <a:rPr lang="en-US" dirty="0" err="1">
                <a:ea typeface="+mn-lt"/>
                <a:cs typeface="+mn-lt"/>
              </a:rPr>
              <a:t>caractérisés</a:t>
            </a:r>
            <a:r>
              <a:rPr lang="en-US" dirty="0">
                <a:ea typeface="+mn-lt"/>
                <a:cs typeface="+mn-lt"/>
              </a:rPr>
              <a:t> à la </a:t>
            </a:r>
            <a:r>
              <a:rPr lang="en-US" dirty="0" err="1">
                <a:ea typeface="+mn-lt"/>
                <a:cs typeface="+mn-lt"/>
              </a:rPr>
              <a:t>fois</a:t>
            </a:r>
            <a:r>
              <a:rPr lang="en-US" dirty="0">
                <a:ea typeface="+mn-lt"/>
                <a:cs typeface="+mn-lt"/>
              </a:rPr>
              <a:t> par des </a:t>
            </a:r>
            <a:r>
              <a:rPr lang="en-US" dirty="0" err="1">
                <a:ea typeface="+mn-lt"/>
                <a:cs typeface="+mn-lt"/>
              </a:rPr>
              <a:t>attributs</a:t>
            </a:r>
            <a:r>
              <a:rPr lang="en-US" dirty="0">
                <a:ea typeface="+mn-lt"/>
                <a:cs typeface="+mn-lt"/>
              </a:rPr>
              <a:t> </a:t>
            </a:r>
            <a:r>
              <a:rPr lang="en-US" dirty="0" err="1">
                <a:ea typeface="+mn-lt"/>
                <a:cs typeface="+mn-lt"/>
              </a:rPr>
              <a:t>numériques</a:t>
            </a:r>
            <a:r>
              <a:rPr lang="en-US" dirty="0">
                <a:ea typeface="+mn-lt"/>
                <a:cs typeface="+mn-lt"/>
              </a:rPr>
              <a:t> et </a:t>
            </a:r>
            <a:r>
              <a:rPr lang="en-US" dirty="0" err="1">
                <a:ea typeface="+mn-lt"/>
                <a:cs typeface="+mn-lt"/>
              </a:rPr>
              <a:t>catégoriques</a:t>
            </a:r>
            <a:r>
              <a:rPr lang="en-US" dirty="0">
                <a:ea typeface="+mn-lt"/>
                <a:cs typeface="+mn-lt"/>
              </a:rPr>
              <a:t> </a:t>
            </a:r>
          </a:p>
          <a:p>
            <a:r>
              <a:rPr lang="en-US" dirty="0" err="1">
                <a:ea typeface="+mn-lt"/>
                <a:cs typeface="+mn-lt"/>
              </a:rPr>
              <a:t>Formes</a:t>
            </a:r>
            <a:r>
              <a:rPr lang="en-US" dirty="0">
                <a:ea typeface="+mn-lt"/>
                <a:cs typeface="+mn-lt"/>
              </a:rPr>
              <a:t> </a:t>
            </a:r>
            <a:r>
              <a:rPr lang="en-US" dirty="0" err="1">
                <a:ea typeface="+mn-lt"/>
                <a:cs typeface="+mn-lt"/>
              </a:rPr>
              <a:t>arbitraire</a:t>
            </a:r>
            <a:r>
              <a:rPr lang="en-US" dirty="0">
                <a:ea typeface="+mn-lt"/>
                <a:cs typeface="+mn-lt"/>
              </a:rPr>
              <a:t> des clusters : De </a:t>
            </a:r>
            <a:r>
              <a:rPr lang="en-US" dirty="0" err="1">
                <a:ea typeface="+mn-lt"/>
                <a:cs typeface="+mn-lt"/>
              </a:rPr>
              <a:t>nombreuses</a:t>
            </a:r>
            <a:r>
              <a:rPr lang="en-US" dirty="0">
                <a:ea typeface="+mn-lt"/>
                <a:cs typeface="+mn-lt"/>
              </a:rPr>
              <a:t> </a:t>
            </a:r>
            <a:r>
              <a:rPr lang="en-US" dirty="0" err="1">
                <a:ea typeface="+mn-lt"/>
                <a:cs typeface="+mn-lt"/>
              </a:rPr>
              <a:t>méthodes</a:t>
            </a:r>
            <a:r>
              <a:rPr lang="en-US" dirty="0">
                <a:ea typeface="+mn-lt"/>
                <a:cs typeface="+mn-lt"/>
              </a:rPr>
              <a:t> </a:t>
            </a:r>
            <a:r>
              <a:rPr lang="en-US" dirty="0" err="1">
                <a:ea typeface="+mn-lt"/>
                <a:cs typeface="+mn-lt"/>
              </a:rPr>
              <a:t>favorisent</a:t>
            </a:r>
            <a:r>
              <a:rPr lang="en-US" dirty="0">
                <a:ea typeface="+mn-lt"/>
                <a:cs typeface="+mn-lt"/>
              </a:rPr>
              <a:t> la </a:t>
            </a:r>
            <a:r>
              <a:rPr lang="en-US" dirty="0" err="1">
                <a:ea typeface="+mn-lt"/>
                <a:cs typeface="+mn-lt"/>
              </a:rPr>
              <a:t>découverte</a:t>
            </a:r>
            <a:r>
              <a:rPr lang="en-US" dirty="0">
                <a:ea typeface="+mn-lt"/>
                <a:cs typeface="+mn-lt"/>
              </a:rPr>
              <a:t> de </a:t>
            </a:r>
            <a:r>
              <a:rPr lang="en-US" dirty="0" err="1">
                <a:ea typeface="+mn-lt"/>
                <a:cs typeface="+mn-lt"/>
              </a:rPr>
              <a:t>formes</a:t>
            </a:r>
            <a:r>
              <a:rPr lang="en-US" dirty="0">
                <a:ea typeface="+mn-lt"/>
                <a:cs typeface="+mn-lt"/>
              </a:rPr>
              <a:t> </a:t>
            </a:r>
            <a:r>
              <a:rPr lang="en-US" dirty="0" err="1">
                <a:ea typeface="+mn-lt"/>
                <a:cs typeface="+mn-lt"/>
              </a:rPr>
              <a:t>sphériques</a:t>
            </a:r>
            <a:endParaRPr lang="en-US" dirty="0" err="1"/>
          </a:p>
          <a:p>
            <a:r>
              <a:rPr lang="en-US" dirty="0" err="1">
                <a:ea typeface="+mn-lt"/>
                <a:cs typeface="+mn-lt"/>
              </a:rPr>
              <a:t>Minimisation</a:t>
            </a:r>
            <a:r>
              <a:rPr lang="en-US" dirty="0">
                <a:ea typeface="+mn-lt"/>
                <a:cs typeface="+mn-lt"/>
              </a:rPr>
              <a:t> du </a:t>
            </a:r>
            <a:r>
              <a:rPr lang="en-US" dirty="0" err="1">
                <a:ea typeface="+mn-lt"/>
                <a:cs typeface="+mn-lt"/>
              </a:rPr>
              <a:t>nombre</a:t>
            </a:r>
            <a:r>
              <a:rPr lang="en-US" dirty="0">
                <a:ea typeface="+mn-lt"/>
                <a:cs typeface="+mn-lt"/>
              </a:rPr>
              <a:t> de </a:t>
            </a:r>
            <a:r>
              <a:rPr lang="en-US" dirty="0" err="1">
                <a:ea typeface="+mn-lt"/>
                <a:cs typeface="+mn-lt"/>
              </a:rPr>
              <a:t>paramètres</a:t>
            </a:r>
            <a:r>
              <a:rPr lang="en-US" dirty="0">
                <a:ea typeface="+mn-lt"/>
                <a:cs typeface="+mn-lt"/>
              </a:rPr>
              <a:t> à fixer : Avec </a:t>
            </a:r>
            <a:r>
              <a:rPr lang="en-US" dirty="0" err="1">
                <a:ea typeface="+mn-lt"/>
                <a:cs typeface="+mn-lt"/>
              </a:rPr>
              <a:t>certaines</a:t>
            </a:r>
            <a:r>
              <a:rPr lang="en-US" dirty="0">
                <a:ea typeface="+mn-lt"/>
                <a:cs typeface="+mn-lt"/>
              </a:rPr>
              <a:t> </a:t>
            </a:r>
            <a:r>
              <a:rPr lang="en-US" dirty="0" err="1">
                <a:ea typeface="+mn-lt"/>
                <a:cs typeface="+mn-lt"/>
              </a:rPr>
              <a:t>méthodes</a:t>
            </a:r>
            <a:r>
              <a:rPr lang="en-US" dirty="0">
                <a:ea typeface="+mn-lt"/>
                <a:cs typeface="+mn-lt"/>
              </a:rPr>
              <a:t>, il </a:t>
            </a:r>
            <a:r>
              <a:rPr lang="en-US" dirty="0" err="1">
                <a:ea typeface="+mn-lt"/>
                <a:cs typeface="+mn-lt"/>
              </a:rPr>
              <a:t>est</a:t>
            </a:r>
            <a:r>
              <a:rPr lang="en-US" dirty="0">
                <a:ea typeface="+mn-lt"/>
                <a:cs typeface="+mn-lt"/>
              </a:rPr>
              <a:t> </a:t>
            </a:r>
            <a:r>
              <a:rPr lang="en-US" dirty="0" err="1">
                <a:ea typeface="+mn-lt"/>
                <a:cs typeface="+mn-lt"/>
              </a:rPr>
              <a:t>nécessaire</a:t>
            </a:r>
            <a:r>
              <a:rPr lang="en-US" dirty="0">
                <a:ea typeface="+mn-lt"/>
                <a:cs typeface="+mn-lt"/>
              </a:rPr>
              <a:t> de </a:t>
            </a:r>
            <a:r>
              <a:rPr lang="en-US" dirty="0" err="1">
                <a:ea typeface="+mn-lt"/>
                <a:cs typeface="+mn-lt"/>
              </a:rPr>
              <a:t>préciser</a:t>
            </a:r>
            <a:r>
              <a:rPr lang="en-US" dirty="0">
                <a:ea typeface="+mn-lt"/>
                <a:cs typeface="+mn-lt"/>
              </a:rPr>
              <a:t> le </a:t>
            </a:r>
            <a:r>
              <a:rPr lang="en-US" dirty="0" err="1">
                <a:ea typeface="+mn-lt"/>
                <a:cs typeface="+mn-lt"/>
              </a:rPr>
              <a:t>nombre</a:t>
            </a:r>
            <a:r>
              <a:rPr lang="en-US" dirty="0">
                <a:ea typeface="+mn-lt"/>
                <a:cs typeface="+mn-lt"/>
              </a:rPr>
              <a:t> de classes </a:t>
            </a:r>
            <a:r>
              <a:rPr lang="en-US" dirty="0" err="1">
                <a:ea typeface="+mn-lt"/>
                <a:cs typeface="+mn-lt"/>
              </a:rPr>
              <a:t>recherchées</a:t>
            </a:r>
            <a:endParaRPr lang="en-US" dirty="0" err="1"/>
          </a:p>
          <a:p>
            <a:r>
              <a:rPr lang="en-US" dirty="0" err="1">
                <a:ea typeface="+mn-lt"/>
                <a:cs typeface="+mn-lt"/>
              </a:rPr>
              <a:t>Insensibilité</a:t>
            </a:r>
            <a:r>
              <a:rPr lang="en-US" dirty="0">
                <a:ea typeface="+mn-lt"/>
                <a:cs typeface="+mn-lt"/>
              </a:rPr>
              <a:t> à </a:t>
            </a:r>
            <a:r>
              <a:rPr lang="en-US" dirty="0" err="1">
                <a:ea typeface="+mn-lt"/>
                <a:cs typeface="+mn-lt"/>
              </a:rPr>
              <a:t>l'ordre</a:t>
            </a:r>
            <a:r>
              <a:rPr lang="en-US" dirty="0">
                <a:ea typeface="+mn-lt"/>
                <a:cs typeface="+mn-lt"/>
              </a:rPr>
              <a:t> de </a:t>
            </a:r>
            <a:r>
              <a:rPr lang="en-US" dirty="0" err="1">
                <a:ea typeface="+mn-lt"/>
                <a:cs typeface="+mn-lt"/>
              </a:rPr>
              <a:t>présentation</a:t>
            </a:r>
            <a:r>
              <a:rPr lang="en-US" dirty="0">
                <a:ea typeface="+mn-lt"/>
                <a:cs typeface="+mn-lt"/>
              </a:rPr>
              <a:t> des </a:t>
            </a:r>
            <a:r>
              <a:rPr lang="en-US" dirty="0" err="1">
                <a:ea typeface="+mn-lt"/>
                <a:cs typeface="+mn-lt"/>
              </a:rPr>
              <a:t>exemples</a:t>
            </a:r>
            <a:r>
              <a:rPr lang="en-US" dirty="0">
                <a:ea typeface="+mn-lt"/>
                <a:cs typeface="+mn-lt"/>
              </a:rPr>
              <a:t> : </a:t>
            </a:r>
            <a:r>
              <a:rPr lang="en-US" dirty="0" err="1">
                <a:ea typeface="+mn-lt"/>
                <a:cs typeface="+mn-lt"/>
              </a:rPr>
              <a:t>Certaines</a:t>
            </a:r>
            <a:r>
              <a:rPr lang="en-US" dirty="0">
                <a:ea typeface="+mn-lt"/>
                <a:cs typeface="+mn-lt"/>
              </a:rPr>
              <a:t> </a:t>
            </a:r>
            <a:r>
              <a:rPr lang="en-US" dirty="0" err="1">
                <a:ea typeface="+mn-lt"/>
                <a:cs typeface="+mn-lt"/>
              </a:rPr>
              <a:t>méthodes</a:t>
            </a:r>
            <a:r>
              <a:rPr lang="en-US" dirty="0">
                <a:ea typeface="+mn-lt"/>
                <a:cs typeface="+mn-lt"/>
              </a:rPr>
              <a:t> ne </a:t>
            </a:r>
            <a:r>
              <a:rPr lang="en-US" dirty="0" err="1">
                <a:ea typeface="+mn-lt"/>
                <a:cs typeface="+mn-lt"/>
              </a:rPr>
              <a:t>génèrent</a:t>
            </a:r>
            <a:r>
              <a:rPr lang="en-US" dirty="0">
                <a:ea typeface="+mn-lt"/>
                <a:cs typeface="+mn-lt"/>
              </a:rPr>
              <a:t> pas les </a:t>
            </a:r>
            <a:r>
              <a:rPr lang="en-US" dirty="0" err="1">
                <a:ea typeface="+mn-lt"/>
                <a:cs typeface="+mn-lt"/>
              </a:rPr>
              <a:t>mêmes</a:t>
            </a:r>
            <a:r>
              <a:rPr lang="en-US" dirty="0">
                <a:ea typeface="+mn-lt"/>
                <a:cs typeface="+mn-lt"/>
              </a:rPr>
              <a:t> </a:t>
            </a:r>
            <a:r>
              <a:rPr lang="en-US" dirty="0" err="1">
                <a:ea typeface="+mn-lt"/>
                <a:cs typeface="+mn-lt"/>
              </a:rPr>
              <a:t>groupes</a:t>
            </a:r>
            <a:r>
              <a:rPr lang="en-US" dirty="0">
                <a:ea typeface="+mn-lt"/>
                <a:cs typeface="+mn-lt"/>
              </a:rPr>
              <a:t> </a:t>
            </a:r>
            <a:r>
              <a:rPr lang="en-US" dirty="0" err="1">
                <a:ea typeface="+mn-lt"/>
                <a:cs typeface="+mn-lt"/>
              </a:rPr>
              <a:t>si</a:t>
            </a:r>
            <a:r>
              <a:rPr lang="en-US" dirty="0">
                <a:ea typeface="+mn-lt"/>
                <a:cs typeface="+mn-lt"/>
              </a:rPr>
              <a:t> </a:t>
            </a:r>
            <a:r>
              <a:rPr lang="en-US" dirty="0" err="1">
                <a:ea typeface="+mn-lt"/>
                <a:cs typeface="+mn-lt"/>
              </a:rPr>
              <a:t>l'ordre</a:t>
            </a:r>
            <a:r>
              <a:rPr lang="en-US" dirty="0">
                <a:ea typeface="+mn-lt"/>
                <a:cs typeface="+mn-lt"/>
              </a:rPr>
              <a:t> de </a:t>
            </a:r>
            <a:r>
              <a:rPr lang="en-US" dirty="0" err="1">
                <a:ea typeface="+mn-lt"/>
                <a:cs typeface="+mn-lt"/>
              </a:rPr>
              <a:t>parcours</a:t>
            </a:r>
            <a:r>
              <a:rPr lang="en-US" dirty="0">
                <a:ea typeface="+mn-lt"/>
                <a:cs typeface="+mn-lt"/>
              </a:rPr>
              <a:t> de </a:t>
            </a:r>
            <a:r>
              <a:rPr lang="en-US" dirty="0" err="1">
                <a:ea typeface="+mn-lt"/>
                <a:cs typeface="+mn-lt"/>
              </a:rPr>
              <a:t>données</a:t>
            </a:r>
            <a:r>
              <a:rPr lang="en-US" dirty="0">
                <a:ea typeface="+mn-lt"/>
                <a:cs typeface="+mn-lt"/>
              </a:rPr>
              <a:t> </a:t>
            </a:r>
            <a:r>
              <a:rPr lang="en-US" dirty="0" err="1">
                <a:ea typeface="+mn-lt"/>
                <a:cs typeface="+mn-lt"/>
              </a:rPr>
              <a:t>est</a:t>
            </a:r>
            <a:r>
              <a:rPr lang="en-US" dirty="0">
                <a:ea typeface="+mn-lt"/>
                <a:cs typeface="+mn-lt"/>
              </a:rPr>
              <a:t> </a:t>
            </a:r>
            <a:r>
              <a:rPr lang="en-US" dirty="0" err="1">
                <a:ea typeface="+mn-lt"/>
                <a:cs typeface="+mn-lt"/>
              </a:rPr>
              <a:t>modifié</a:t>
            </a:r>
            <a:endParaRPr lang="en-US" dirty="0" err="1"/>
          </a:p>
          <a:p>
            <a:r>
              <a:rPr lang="en-US" dirty="0" err="1">
                <a:ea typeface="+mn-lt"/>
                <a:cs typeface="+mn-lt"/>
              </a:rPr>
              <a:t>Résistance</a:t>
            </a:r>
            <a:r>
              <a:rPr lang="en-US" dirty="0">
                <a:ea typeface="+mn-lt"/>
                <a:cs typeface="+mn-lt"/>
              </a:rPr>
              <a:t> au bruit et aux anomalies : La recherche des points </a:t>
            </a:r>
            <a:r>
              <a:rPr lang="en-US" dirty="0" err="1">
                <a:ea typeface="+mn-lt"/>
                <a:cs typeface="+mn-lt"/>
              </a:rPr>
              <a:t>isolés</a:t>
            </a:r>
            <a:r>
              <a:rPr lang="en-US" dirty="0">
                <a:ea typeface="+mn-lt"/>
                <a:cs typeface="+mn-lt"/>
              </a:rPr>
              <a:t> (outliers) </a:t>
            </a:r>
            <a:r>
              <a:rPr lang="en-US" dirty="0" err="1">
                <a:ea typeface="+mn-lt"/>
                <a:cs typeface="+mn-lt"/>
              </a:rPr>
              <a:t>est</a:t>
            </a:r>
            <a:r>
              <a:rPr lang="en-US" dirty="0">
                <a:ea typeface="+mn-lt"/>
                <a:cs typeface="+mn-lt"/>
              </a:rPr>
              <a:t> un </a:t>
            </a:r>
            <a:r>
              <a:rPr lang="en-US" dirty="0" err="1">
                <a:ea typeface="+mn-lt"/>
                <a:cs typeface="+mn-lt"/>
              </a:rPr>
              <a:t>sujet</a:t>
            </a:r>
            <a:r>
              <a:rPr lang="en-US" dirty="0">
                <a:ea typeface="+mn-lt"/>
                <a:cs typeface="+mn-lt"/>
              </a:rPr>
              <a:t> de recherche </a:t>
            </a:r>
            <a:r>
              <a:rPr lang="en-US" dirty="0" err="1">
                <a:ea typeface="+mn-lt"/>
                <a:cs typeface="+mn-lt"/>
              </a:rPr>
              <a:t>en</a:t>
            </a:r>
            <a:r>
              <a:rPr lang="en-US" dirty="0">
                <a:ea typeface="+mn-lt"/>
                <a:cs typeface="+mn-lt"/>
              </a:rPr>
              <a:t> soi</a:t>
            </a:r>
            <a:endParaRPr lang="en-US" dirty="0"/>
          </a:p>
          <a:p>
            <a:endParaRPr lang="en-US" dirty="0"/>
          </a:p>
        </p:txBody>
      </p:sp>
    </p:spTree>
    <p:extLst>
      <p:ext uri="{BB962C8B-B14F-4D97-AF65-F5344CB8AC3E}">
        <p14:creationId xmlns:p14="http://schemas.microsoft.com/office/powerpoint/2010/main" val="1669716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1CCD9E-83B0-4B09-A8C2-1BCB77B9BD6F}"/>
              </a:ext>
            </a:extLst>
          </p:cNvPr>
          <p:cNvSpPr>
            <a:spLocks noGrp="1"/>
          </p:cNvSpPr>
          <p:nvPr>
            <p:ph idx="1"/>
          </p:nvPr>
        </p:nvSpPr>
        <p:spPr>
          <a:xfrm>
            <a:off x="2093912" y="66675"/>
            <a:ext cx="8915400" cy="6425572"/>
          </a:xfrm>
        </p:spPr>
        <p:txBody>
          <a:bodyPr vert="horz" lIns="91440" tIns="45720" rIns="91440" bIns="45720" rtlCol="0" anchor="t">
            <a:normAutofit/>
          </a:bodyPr>
          <a:lstStyle/>
          <a:p>
            <a:r>
              <a:rPr lang="en-US" dirty="0" err="1">
                <a:ea typeface="+mn-lt"/>
                <a:cs typeface="+mn-lt"/>
              </a:rPr>
              <a:t>Problème</a:t>
            </a:r>
            <a:r>
              <a:rPr lang="en-US" dirty="0">
                <a:ea typeface="+mn-lt"/>
                <a:cs typeface="+mn-lt"/>
              </a:rPr>
              <a:t> </a:t>
            </a:r>
            <a:r>
              <a:rPr lang="en-US" dirty="0" err="1">
                <a:ea typeface="+mn-lt"/>
                <a:cs typeface="+mn-lt"/>
              </a:rPr>
              <a:t>en</a:t>
            </a:r>
            <a:r>
              <a:rPr lang="en-US" dirty="0">
                <a:ea typeface="+mn-lt"/>
                <a:cs typeface="+mn-lt"/>
              </a:rPr>
              <a:t> </a:t>
            </a:r>
            <a:r>
              <a:rPr lang="en-US" dirty="0" err="1">
                <a:ea typeface="+mn-lt"/>
                <a:cs typeface="+mn-lt"/>
              </a:rPr>
              <a:t>grande</a:t>
            </a:r>
            <a:r>
              <a:rPr lang="en-US" dirty="0">
                <a:ea typeface="+mn-lt"/>
                <a:cs typeface="+mn-lt"/>
              </a:rPr>
              <a:t> dimensions : </a:t>
            </a:r>
            <a:r>
              <a:rPr lang="en-US" dirty="0" err="1">
                <a:ea typeface="+mn-lt"/>
                <a:cs typeface="+mn-lt"/>
              </a:rPr>
              <a:t>Certaines</a:t>
            </a:r>
            <a:r>
              <a:rPr lang="en-US" dirty="0">
                <a:ea typeface="+mn-lt"/>
                <a:cs typeface="+mn-lt"/>
              </a:rPr>
              <a:t> </a:t>
            </a:r>
            <a:r>
              <a:rPr lang="en-US" dirty="0" err="1">
                <a:ea typeface="+mn-lt"/>
                <a:cs typeface="+mn-lt"/>
              </a:rPr>
              <a:t>méthodes</a:t>
            </a:r>
            <a:r>
              <a:rPr lang="en-US" dirty="0">
                <a:ea typeface="+mn-lt"/>
                <a:cs typeface="+mn-lt"/>
              </a:rPr>
              <a:t> ne </a:t>
            </a:r>
            <a:r>
              <a:rPr lang="en-US" dirty="0" err="1">
                <a:ea typeface="+mn-lt"/>
                <a:cs typeface="+mn-lt"/>
              </a:rPr>
              <a:t>sont</a:t>
            </a:r>
            <a:r>
              <a:rPr lang="en-US" dirty="0">
                <a:ea typeface="+mn-lt"/>
                <a:cs typeface="+mn-lt"/>
              </a:rPr>
              <a:t> </a:t>
            </a:r>
            <a:r>
              <a:rPr lang="en-US" dirty="0" err="1">
                <a:ea typeface="+mn-lt"/>
                <a:cs typeface="+mn-lt"/>
              </a:rPr>
              <a:t>applicables</a:t>
            </a:r>
            <a:r>
              <a:rPr lang="en-US" dirty="0">
                <a:ea typeface="+mn-lt"/>
                <a:cs typeface="+mn-lt"/>
              </a:rPr>
              <a:t> que </a:t>
            </a:r>
            <a:r>
              <a:rPr lang="en-US" dirty="0" err="1">
                <a:ea typeface="+mn-lt"/>
                <a:cs typeface="+mn-lt"/>
              </a:rPr>
              <a:t>si</a:t>
            </a:r>
            <a:r>
              <a:rPr lang="en-US" dirty="0">
                <a:ea typeface="+mn-lt"/>
                <a:cs typeface="+mn-lt"/>
              </a:rPr>
              <a:t> les </a:t>
            </a:r>
            <a:r>
              <a:rPr lang="en-US" dirty="0" err="1">
                <a:ea typeface="+mn-lt"/>
                <a:cs typeface="+mn-lt"/>
              </a:rPr>
              <a:t>objets</a:t>
            </a:r>
            <a:r>
              <a:rPr lang="en-US" dirty="0">
                <a:ea typeface="+mn-lt"/>
                <a:cs typeface="+mn-lt"/>
              </a:rPr>
              <a:t> </a:t>
            </a:r>
            <a:r>
              <a:rPr lang="en-US" dirty="0" err="1">
                <a:ea typeface="+mn-lt"/>
                <a:cs typeface="+mn-lt"/>
              </a:rPr>
              <a:t>ou</a:t>
            </a:r>
            <a:r>
              <a:rPr lang="en-US" dirty="0">
                <a:ea typeface="+mn-lt"/>
                <a:cs typeface="+mn-lt"/>
              </a:rPr>
              <a:t> </a:t>
            </a:r>
            <a:r>
              <a:rPr lang="en-US" dirty="0" err="1">
                <a:ea typeface="+mn-lt"/>
                <a:cs typeface="+mn-lt"/>
              </a:rPr>
              <a:t>individus</a:t>
            </a:r>
            <a:r>
              <a:rPr lang="en-US" dirty="0">
                <a:ea typeface="+mn-lt"/>
                <a:cs typeface="+mn-lt"/>
              </a:rPr>
              <a:t> </a:t>
            </a:r>
            <a:r>
              <a:rPr lang="en-US" dirty="0" err="1">
                <a:ea typeface="+mn-lt"/>
                <a:cs typeface="+mn-lt"/>
              </a:rPr>
              <a:t>sont</a:t>
            </a:r>
            <a:r>
              <a:rPr lang="en-US" dirty="0">
                <a:ea typeface="+mn-lt"/>
                <a:cs typeface="+mn-lt"/>
              </a:rPr>
              <a:t> </a:t>
            </a:r>
            <a:r>
              <a:rPr lang="en-US" dirty="0" err="1">
                <a:ea typeface="+mn-lt"/>
                <a:cs typeface="+mn-lt"/>
              </a:rPr>
              <a:t>décrits</a:t>
            </a:r>
            <a:r>
              <a:rPr lang="en-US" dirty="0">
                <a:ea typeface="+mn-lt"/>
                <a:cs typeface="+mn-lt"/>
              </a:rPr>
              <a:t> sur deux </a:t>
            </a:r>
            <a:r>
              <a:rPr lang="en-US" dirty="0" err="1">
                <a:ea typeface="+mn-lt"/>
                <a:cs typeface="+mn-lt"/>
              </a:rPr>
              <a:t>ou</a:t>
            </a:r>
            <a:r>
              <a:rPr lang="en-US" dirty="0">
                <a:ea typeface="+mn-lt"/>
                <a:cs typeface="+mn-lt"/>
              </a:rPr>
              <a:t> trois dimensions</a:t>
            </a:r>
            <a:endParaRPr lang="en-US" dirty="0"/>
          </a:p>
          <a:p>
            <a:endParaRPr lang="en-US" dirty="0">
              <a:ea typeface="+mn-lt"/>
              <a:cs typeface="+mn-lt"/>
            </a:endParaRPr>
          </a:p>
          <a:p>
            <a:r>
              <a:rPr lang="en-US" sz="2400" b="1" u="sng" dirty="0">
                <a:solidFill>
                  <a:srgbClr val="FF0000"/>
                </a:solidFill>
                <a:ea typeface="+mn-lt"/>
                <a:cs typeface="+mn-lt"/>
              </a:rPr>
              <a:t>Clustering: </a:t>
            </a:r>
            <a:r>
              <a:rPr lang="en-US" sz="2400" b="1" u="sng" dirty="0" err="1">
                <a:solidFill>
                  <a:srgbClr val="FF0000"/>
                </a:solidFill>
                <a:ea typeface="+mn-lt"/>
                <a:cs typeface="+mn-lt"/>
              </a:rPr>
              <a:t>Méthodes</a:t>
            </a:r>
            <a:r>
              <a:rPr lang="en-US" sz="2400" b="1" u="sng" dirty="0">
                <a:solidFill>
                  <a:srgbClr val="FF0000"/>
                </a:solidFill>
                <a:ea typeface="+mn-lt"/>
                <a:cs typeface="+mn-lt"/>
              </a:rPr>
              <a:t> de </a:t>
            </a:r>
            <a:r>
              <a:rPr lang="en-US" sz="2400" b="1" u="sng" dirty="0" err="1">
                <a:solidFill>
                  <a:srgbClr val="FF0000"/>
                </a:solidFill>
                <a:ea typeface="+mn-lt"/>
                <a:cs typeface="+mn-lt"/>
              </a:rPr>
              <a:t>partitionnement</a:t>
            </a:r>
            <a:r>
              <a:rPr lang="en-US" sz="2400" b="1" u="sng" dirty="0">
                <a:solidFill>
                  <a:srgbClr val="FF0000"/>
                </a:solidFill>
                <a:ea typeface="+mn-lt"/>
                <a:cs typeface="+mn-lt"/>
              </a:rPr>
              <a:t>   </a:t>
            </a:r>
            <a:endParaRPr lang="en-US" sz="2400" b="1" u="sng" dirty="0">
              <a:solidFill>
                <a:srgbClr val="FF0000"/>
              </a:solidFill>
            </a:endParaRPr>
          </a:p>
          <a:p>
            <a:r>
              <a:rPr lang="en-US" dirty="0" err="1">
                <a:ea typeface="+mn-lt"/>
                <a:cs typeface="+mn-lt"/>
              </a:rPr>
              <a:t>L’objectif</a:t>
            </a:r>
            <a:r>
              <a:rPr lang="en-US" dirty="0">
                <a:ea typeface="+mn-lt"/>
                <a:cs typeface="+mn-lt"/>
              </a:rPr>
              <a:t>: Construire </a:t>
            </a:r>
            <a:r>
              <a:rPr lang="en-US" dirty="0" err="1">
                <a:ea typeface="+mn-lt"/>
                <a:cs typeface="+mn-lt"/>
              </a:rPr>
              <a:t>une</a:t>
            </a:r>
            <a:r>
              <a:rPr lang="en-US" dirty="0">
                <a:ea typeface="+mn-lt"/>
                <a:cs typeface="+mn-lt"/>
              </a:rPr>
              <a:t> partition </a:t>
            </a:r>
            <a:r>
              <a:rPr lang="en-US" dirty="0" err="1">
                <a:ea typeface="+mn-lt"/>
                <a:cs typeface="+mn-lt"/>
              </a:rPr>
              <a:t>en</a:t>
            </a:r>
            <a:r>
              <a:rPr lang="en-US" dirty="0">
                <a:ea typeface="+mn-lt"/>
                <a:cs typeface="+mn-lt"/>
              </a:rPr>
              <a:t> classes d'un ensemble </a:t>
            </a:r>
            <a:r>
              <a:rPr lang="en-US" dirty="0" err="1">
                <a:ea typeface="+mn-lt"/>
                <a:cs typeface="+mn-lt"/>
              </a:rPr>
              <a:t>d'objets</a:t>
            </a:r>
            <a:r>
              <a:rPr lang="en-US" dirty="0">
                <a:ea typeface="+mn-lt"/>
                <a:cs typeface="+mn-lt"/>
              </a:rPr>
              <a:t> </a:t>
            </a:r>
            <a:r>
              <a:rPr lang="en-US" dirty="0" err="1">
                <a:ea typeface="+mn-lt"/>
                <a:cs typeface="+mn-lt"/>
              </a:rPr>
              <a:t>ou</a:t>
            </a:r>
            <a:r>
              <a:rPr lang="en-US" dirty="0">
                <a:ea typeface="+mn-lt"/>
                <a:cs typeface="+mn-lt"/>
              </a:rPr>
              <a:t> </a:t>
            </a:r>
            <a:r>
              <a:rPr lang="en-US" dirty="0" err="1">
                <a:ea typeface="+mn-lt"/>
                <a:cs typeface="+mn-lt"/>
              </a:rPr>
              <a:t>d'individus</a:t>
            </a:r>
            <a:endParaRPr lang="en-US" dirty="0">
              <a:ea typeface="+mn-lt"/>
              <a:cs typeface="+mn-lt"/>
            </a:endParaRPr>
          </a:p>
          <a:p>
            <a:r>
              <a:rPr lang="en-US" dirty="0">
                <a:ea typeface="+mn-lt"/>
                <a:cs typeface="+mn-lt"/>
              </a:rPr>
              <a:t>Principe:</a:t>
            </a:r>
            <a:br>
              <a:rPr lang="en-US" dirty="0">
                <a:ea typeface="+mn-lt"/>
                <a:cs typeface="+mn-lt"/>
              </a:rPr>
            </a:br>
            <a:r>
              <a:rPr lang="en-US" dirty="0">
                <a:ea typeface="+mn-lt"/>
                <a:cs typeface="+mn-lt"/>
              </a:rPr>
              <a:t>– </a:t>
            </a:r>
            <a:r>
              <a:rPr lang="en-US" dirty="0" err="1">
                <a:ea typeface="+mn-lt"/>
                <a:cs typeface="+mn-lt"/>
              </a:rPr>
              <a:t>Création</a:t>
            </a:r>
            <a:r>
              <a:rPr lang="en-US" dirty="0">
                <a:ea typeface="+mn-lt"/>
                <a:cs typeface="+mn-lt"/>
              </a:rPr>
              <a:t> </a:t>
            </a:r>
            <a:r>
              <a:rPr lang="en-US" dirty="0" err="1">
                <a:ea typeface="+mn-lt"/>
                <a:cs typeface="+mn-lt"/>
              </a:rPr>
              <a:t>d'une</a:t>
            </a:r>
            <a:r>
              <a:rPr lang="en-US" dirty="0">
                <a:ea typeface="+mn-lt"/>
                <a:cs typeface="+mn-lt"/>
              </a:rPr>
              <a:t> partition </a:t>
            </a:r>
            <a:r>
              <a:rPr lang="en-US" dirty="0" err="1">
                <a:ea typeface="+mn-lt"/>
                <a:cs typeface="+mn-lt"/>
              </a:rPr>
              <a:t>initiale</a:t>
            </a:r>
            <a:r>
              <a:rPr lang="en-US" dirty="0">
                <a:ea typeface="+mn-lt"/>
                <a:cs typeface="+mn-lt"/>
              </a:rPr>
              <a:t> de K classes,</a:t>
            </a:r>
            <a:br>
              <a:rPr lang="en-US" dirty="0">
                <a:ea typeface="+mn-lt"/>
                <a:cs typeface="+mn-lt"/>
              </a:rPr>
            </a:br>
            <a:r>
              <a:rPr lang="en-US" dirty="0">
                <a:ea typeface="+mn-lt"/>
                <a:cs typeface="+mn-lt"/>
              </a:rPr>
              <a:t>– Puis </a:t>
            </a:r>
            <a:r>
              <a:rPr lang="en-US" dirty="0" err="1">
                <a:ea typeface="+mn-lt"/>
                <a:cs typeface="+mn-lt"/>
              </a:rPr>
              <a:t>itération</a:t>
            </a:r>
            <a:r>
              <a:rPr lang="en-US" dirty="0">
                <a:ea typeface="+mn-lt"/>
                <a:cs typeface="+mn-lt"/>
              </a:rPr>
              <a:t> d'un </a:t>
            </a:r>
            <a:r>
              <a:rPr lang="en-US" dirty="0" err="1">
                <a:ea typeface="+mn-lt"/>
                <a:cs typeface="+mn-lt"/>
              </a:rPr>
              <a:t>processus</a:t>
            </a:r>
            <a:r>
              <a:rPr lang="en-US" dirty="0">
                <a:ea typeface="+mn-lt"/>
                <a:cs typeface="+mn-lt"/>
              </a:rPr>
              <a:t> qui </a:t>
            </a:r>
            <a:r>
              <a:rPr lang="en-US" dirty="0" err="1">
                <a:ea typeface="+mn-lt"/>
                <a:cs typeface="+mn-lt"/>
              </a:rPr>
              <a:t>optimise</a:t>
            </a:r>
            <a:r>
              <a:rPr lang="en-US" dirty="0">
                <a:ea typeface="+mn-lt"/>
                <a:cs typeface="+mn-lt"/>
              </a:rPr>
              <a:t> le </a:t>
            </a:r>
            <a:r>
              <a:rPr lang="en-US" dirty="0" err="1">
                <a:ea typeface="+mn-lt"/>
                <a:cs typeface="+mn-lt"/>
              </a:rPr>
              <a:t>partitionnement</a:t>
            </a:r>
            <a:r>
              <a:rPr lang="en-US" dirty="0">
                <a:ea typeface="+mn-lt"/>
                <a:cs typeface="+mn-lt"/>
              </a:rPr>
              <a:t> </a:t>
            </a:r>
            <a:r>
              <a:rPr lang="en-US" dirty="0" err="1">
                <a:ea typeface="+mn-lt"/>
                <a:cs typeface="+mn-lt"/>
              </a:rPr>
              <a:t>en</a:t>
            </a:r>
            <a:r>
              <a:rPr lang="en-US" dirty="0">
                <a:ea typeface="+mn-lt"/>
                <a:cs typeface="+mn-lt"/>
              </a:rPr>
              <a:t> </a:t>
            </a:r>
            <a:r>
              <a:rPr lang="en-US" dirty="0" err="1">
                <a:ea typeface="+mn-lt"/>
                <a:cs typeface="+mn-lt"/>
              </a:rPr>
              <a:t>déplaçant</a:t>
            </a:r>
            <a:r>
              <a:rPr lang="en-US" dirty="0">
                <a:ea typeface="+mn-lt"/>
                <a:cs typeface="+mn-lt"/>
              </a:rPr>
              <a:t> les </a:t>
            </a:r>
            <a:r>
              <a:rPr lang="en-US" dirty="0" err="1">
                <a:ea typeface="+mn-lt"/>
                <a:cs typeface="+mn-lt"/>
              </a:rPr>
              <a:t>objets</a:t>
            </a:r>
            <a:r>
              <a:rPr lang="en-US" dirty="0">
                <a:ea typeface="+mn-lt"/>
                <a:cs typeface="+mn-lt"/>
              </a:rPr>
              <a:t> d'un cluster à </a:t>
            </a:r>
            <a:r>
              <a:rPr lang="en-US" dirty="0" err="1">
                <a:ea typeface="+mn-lt"/>
                <a:cs typeface="+mn-lt"/>
              </a:rPr>
              <a:t>l'autre</a:t>
            </a:r>
            <a:r>
              <a:rPr lang="en-US" dirty="0">
                <a:ea typeface="+mn-lt"/>
                <a:cs typeface="+mn-lt"/>
              </a:rPr>
              <a:t>.</a:t>
            </a:r>
          </a:p>
          <a:p>
            <a:r>
              <a:rPr lang="en-US" dirty="0">
                <a:ea typeface="+mn-lt"/>
                <a:cs typeface="+mn-lt"/>
              </a:rPr>
              <a:t>  Solutions</a:t>
            </a:r>
            <a:br>
              <a:rPr lang="en-US" dirty="0">
                <a:ea typeface="+mn-lt"/>
                <a:cs typeface="+mn-lt"/>
              </a:rPr>
            </a:br>
            <a:r>
              <a:rPr lang="en-US" dirty="0">
                <a:ea typeface="+mn-lt"/>
                <a:cs typeface="+mn-lt"/>
              </a:rPr>
              <a:t>– </a:t>
            </a:r>
            <a:r>
              <a:rPr lang="en-US" dirty="0" err="1">
                <a:ea typeface="+mn-lt"/>
                <a:cs typeface="+mn-lt"/>
              </a:rPr>
              <a:t>Méthode</a:t>
            </a:r>
            <a:r>
              <a:rPr lang="en-US" dirty="0">
                <a:ea typeface="+mn-lt"/>
                <a:cs typeface="+mn-lt"/>
              </a:rPr>
              <a:t> </a:t>
            </a:r>
            <a:r>
              <a:rPr lang="en-US" dirty="0" err="1">
                <a:ea typeface="+mn-lt"/>
                <a:cs typeface="+mn-lt"/>
              </a:rPr>
              <a:t>exacte</a:t>
            </a:r>
            <a:r>
              <a:rPr lang="en-US" dirty="0">
                <a:ea typeface="+mn-lt"/>
                <a:cs typeface="+mn-lt"/>
              </a:rPr>
              <a:t> : Par </a:t>
            </a:r>
            <a:r>
              <a:rPr lang="en-US" dirty="0" err="1">
                <a:ea typeface="+mn-lt"/>
                <a:cs typeface="+mn-lt"/>
              </a:rPr>
              <a:t>évaluation</a:t>
            </a:r>
            <a:r>
              <a:rPr lang="en-US" dirty="0">
                <a:ea typeface="+mn-lt"/>
                <a:cs typeface="+mn-lt"/>
              </a:rPr>
              <a:t> de </a:t>
            </a:r>
            <a:r>
              <a:rPr lang="en-US" dirty="0" err="1">
                <a:ea typeface="+mn-lt"/>
                <a:cs typeface="+mn-lt"/>
              </a:rPr>
              <a:t>toutes</a:t>
            </a:r>
            <a:r>
              <a:rPr lang="en-US" dirty="0">
                <a:ea typeface="+mn-lt"/>
                <a:cs typeface="+mn-lt"/>
              </a:rPr>
              <a:t> les partitions </a:t>
            </a:r>
            <a:r>
              <a:rPr lang="en-US" dirty="0" err="1">
                <a:ea typeface="+mn-lt"/>
                <a:cs typeface="+mn-lt"/>
              </a:rPr>
              <a:t>possibles</a:t>
            </a:r>
            <a:r>
              <a:rPr lang="en-US" dirty="0">
                <a:ea typeface="+mn-lt"/>
                <a:cs typeface="+mn-lt"/>
              </a:rPr>
              <a:t> (non </a:t>
            </a:r>
            <a:r>
              <a:rPr lang="en-US" dirty="0" err="1">
                <a:ea typeface="+mn-lt"/>
                <a:cs typeface="+mn-lt"/>
              </a:rPr>
              <a:t>réalisable</a:t>
            </a:r>
            <a:r>
              <a:rPr lang="en-US" dirty="0">
                <a:ea typeface="+mn-lt"/>
                <a:cs typeface="+mn-lt"/>
              </a:rPr>
              <a:t> ) </a:t>
            </a:r>
            <a:endParaRPr lang="en-US"/>
          </a:p>
          <a:p>
            <a:r>
              <a:rPr lang="en-US" dirty="0">
                <a:ea typeface="+mn-lt"/>
                <a:cs typeface="+mn-lt"/>
              </a:rPr>
              <a:t>–  </a:t>
            </a:r>
            <a:r>
              <a:rPr lang="en-US" dirty="0" err="1">
                <a:ea typeface="+mn-lt"/>
                <a:cs typeface="+mn-lt"/>
              </a:rPr>
              <a:t>Méthodes</a:t>
            </a:r>
            <a:r>
              <a:rPr lang="en-US" dirty="0">
                <a:ea typeface="+mn-lt"/>
                <a:cs typeface="+mn-lt"/>
              </a:rPr>
              <a:t> </a:t>
            </a:r>
            <a:r>
              <a:rPr lang="en-US" dirty="0" err="1">
                <a:ea typeface="+mn-lt"/>
                <a:cs typeface="+mn-lt"/>
              </a:rPr>
              <a:t>approchées</a:t>
            </a:r>
            <a:r>
              <a:rPr lang="en-US" dirty="0">
                <a:ea typeface="+mn-lt"/>
                <a:cs typeface="+mn-lt"/>
              </a:rPr>
              <a:t>/</a:t>
            </a:r>
            <a:r>
              <a:rPr lang="en-US" dirty="0" err="1">
                <a:ea typeface="+mn-lt"/>
                <a:cs typeface="+mn-lt"/>
              </a:rPr>
              <a:t>heuristiques</a:t>
            </a:r>
            <a:r>
              <a:rPr lang="en-US" dirty="0">
                <a:ea typeface="+mn-lt"/>
                <a:cs typeface="+mn-lt"/>
              </a:rPr>
              <a:t> : </a:t>
            </a:r>
            <a:endParaRPr lang="en-US" dirty="0"/>
          </a:p>
          <a:p>
            <a:r>
              <a:rPr lang="en-US" dirty="0">
                <a:ea typeface="+mn-lt"/>
                <a:cs typeface="+mn-lt"/>
              </a:rPr>
              <a:t>– K-</a:t>
            </a:r>
            <a:r>
              <a:rPr lang="en-US" dirty="0" err="1">
                <a:ea typeface="+mn-lt"/>
                <a:cs typeface="+mn-lt"/>
              </a:rPr>
              <a:t>moyennes</a:t>
            </a:r>
            <a:r>
              <a:rPr lang="en-US" dirty="0">
                <a:ea typeface="+mn-lt"/>
                <a:cs typeface="+mn-lt"/>
              </a:rPr>
              <a:t> (</a:t>
            </a:r>
            <a:r>
              <a:rPr lang="en-US" dirty="0" err="1">
                <a:ea typeface="+mn-lt"/>
                <a:cs typeface="+mn-lt"/>
              </a:rPr>
              <a:t>centres</a:t>
            </a:r>
            <a:r>
              <a:rPr lang="en-US" dirty="0">
                <a:ea typeface="+mn-lt"/>
                <a:cs typeface="+mn-lt"/>
              </a:rPr>
              <a:t> mobiles) : un cluster </a:t>
            </a:r>
            <a:r>
              <a:rPr lang="en-US" dirty="0" err="1">
                <a:ea typeface="+mn-lt"/>
                <a:cs typeface="+mn-lt"/>
              </a:rPr>
              <a:t>est</a:t>
            </a:r>
            <a:r>
              <a:rPr lang="en-US" dirty="0">
                <a:ea typeface="+mn-lt"/>
                <a:cs typeface="+mn-lt"/>
              </a:rPr>
              <a:t> </a:t>
            </a:r>
            <a:r>
              <a:rPr lang="en-US" dirty="0" err="1">
                <a:ea typeface="+mn-lt"/>
                <a:cs typeface="+mn-lt"/>
              </a:rPr>
              <a:t>représenté</a:t>
            </a:r>
            <a:r>
              <a:rPr lang="en-US" dirty="0">
                <a:ea typeface="+mn-lt"/>
                <a:cs typeface="+mn-lt"/>
              </a:rPr>
              <a:t> par son </a:t>
            </a:r>
            <a:r>
              <a:rPr lang="en-US" dirty="0" err="1">
                <a:ea typeface="+mn-lt"/>
                <a:cs typeface="+mn-lt"/>
              </a:rPr>
              <a:t>centre</a:t>
            </a:r>
            <a:r>
              <a:rPr lang="en-US" dirty="0">
                <a:ea typeface="+mn-lt"/>
                <a:cs typeface="+mn-lt"/>
              </a:rPr>
              <a:t> de </a:t>
            </a:r>
            <a:r>
              <a:rPr lang="en-US" dirty="0" err="1">
                <a:ea typeface="+mn-lt"/>
                <a:cs typeface="+mn-lt"/>
              </a:rPr>
              <a:t>gravité</a:t>
            </a:r>
            <a:r>
              <a:rPr lang="en-US" dirty="0">
                <a:ea typeface="+mn-lt"/>
                <a:cs typeface="+mn-lt"/>
              </a:rPr>
              <a:t> </a:t>
            </a:r>
            <a:endParaRPr lang="en-US" dirty="0"/>
          </a:p>
          <a:p>
            <a:r>
              <a:rPr lang="en-US" dirty="0">
                <a:ea typeface="+mn-lt"/>
                <a:cs typeface="+mn-lt"/>
              </a:rPr>
              <a:t>– K-medoids : </a:t>
            </a:r>
            <a:r>
              <a:rPr lang="en-US" dirty="0" err="1">
                <a:ea typeface="+mn-lt"/>
                <a:cs typeface="+mn-lt"/>
              </a:rPr>
              <a:t>une</a:t>
            </a:r>
            <a:r>
              <a:rPr lang="en-US" dirty="0">
                <a:ea typeface="+mn-lt"/>
                <a:cs typeface="+mn-lt"/>
              </a:rPr>
              <a:t> cluster </a:t>
            </a:r>
            <a:r>
              <a:rPr lang="en-US" dirty="0" err="1">
                <a:ea typeface="+mn-lt"/>
                <a:cs typeface="+mn-lt"/>
              </a:rPr>
              <a:t>est</a:t>
            </a:r>
            <a:r>
              <a:rPr lang="en-US" dirty="0">
                <a:ea typeface="+mn-lt"/>
                <a:cs typeface="+mn-lt"/>
              </a:rPr>
              <a:t> </a:t>
            </a:r>
            <a:r>
              <a:rPr lang="en-US" dirty="0" err="1">
                <a:ea typeface="+mn-lt"/>
                <a:cs typeface="+mn-lt"/>
              </a:rPr>
              <a:t>représenté</a:t>
            </a:r>
            <a:r>
              <a:rPr lang="en-US" dirty="0">
                <a:ea typeface="+mn-lt"/>
                <a:cs typeface="+mn-lt"/>
              </a:rPr>
              <a:t> par son </a:t>
            </a:r>
            <a:r>
              <a:rPr lang="en-US" dirty="0" err="1">
                <a:ea typeface="+mn-lt"/>
                <a:cs typeface="+mn-lt"/>
              </a:rPr>
              <a:t>élément</a:t>
            </a:r>
            <a:r>
              <a:rPr lang="en-US" dirty="0">
                <a:ea typeface="+mn-lt"/>
                <a:cs typeface="+mn-lt"/>
              </a:rPr>
              <a:t> le plus </a:t>
            </a:r>
            <a:r>
              <a:rPr lang="en-US" dirty="0" err="1">
                <a:ea typeface="+mn-lt"/>
                <a:cs typeface="+mn-lt"/>
              </a:rPr>
              <a:t>représentatif</a:t>
            </a:r>
            <a:r>
              <a:rPr lang="en-US" dirty="0">
                <a:ea typeface="+mn-lt"/>
                <a:cs typeface="+mn-lt"/>
              </a:rPr>
              <a:t> </a:t>
            </a:r>
            <a:endParaRPr lang="en-US"/>
          </a:p>
          <a:p>
            <a:endParaRPr lang="en-US" dirty="0"/>
          </a:p>
        </p:txBody>
      </p:sp>
    </p:spTree>
    <p:extLst>
      <p:ext uri="{BB962C8B-B14F-4D97-AF65-F5344CB8AC3E}">
        <p14:creationId xmlns:p14="http://schemas.microsoft.com/office/powerpoint/2010/main" val="823749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81453-6932-4647-8EA7-74B36C26A2BB}"/>
              </a:ext>
            </a:extLst>
          </p:cNvPr>
          <p:cNvSpPr>
            <a:spLocks noGrp="1"/>
          </p:cNvSpPr>
          <p:nvPr>
            <p:ph type="title"/>
          </p:nvPr>
        </p:nvSpPr>
        <p:spPr/>
        <p:txBody>
          <a:bodyPr/>
          <a:lstStyle/>
          <a:p>
            <a:r>
              <a:rPr lang="en-US" b="1" dirty="0">
                <a:solidFill>
                  <a:srgbClr val="FF0000"/>
                </a:solidFill>
                <a:ea typeface="+mj-lt"/>
                <a:cs typeface="+mj-lt"/>
              </a:rPr>
              <a:t>Clustering: </a:t>
            </a:r>
            <a:r>
              <a:rPr lang="en-US" b="1" err="1">
                <a:solidFill>
                  <a:srgbClr val="FF0000"/>
                </a:solidFill>
                <a:ea typeface="+mj-lt"/>
                <a:cs typeface="+mj-lt"/>
              </a:rPr>
              <a:t>Méthodes</a:t>
            </a:r>
            <a:r>
              <a:rPr lang="en-US" b="1" dirty="0">
                <a:solidFill>
                  <a:srgbClr val="FF0000"/>
                </a:solidFill>
                <a:ea typeface="+mj-lt"/>
                <a:cs typeface="+mj-lt"/>
              </a:rPr>
              <a:t> </a:t>
            </a:r>
            <a:r>
              <a:rPr lang="en-US" b="1" err="1">
                <a:solidFill>
                  <a:srgbClr val="FF0000"/>
                </a:solidFill>
                <a:ea typeface="+mj-lt"/>
                <a:cs typeface="+mj-lt"/>
              </a:rPr>
              <a:t>hiérarchiques</a:t>
            </a:r>
            <a:r>
              <a:rPr lang="en-US" b="1" dirty="0">
                <a:solidFill>
                  <a:srgbClr val="FF0000"/>
                </a:solidFill>
                <a:ea typeface="+mj-lt"/>
                <a:cs typeface="+mj-lt"/>
              </a:rPr>
              <a:t> </a:t>
            </a:r>
            <a:endParaRPr lang="en-US" b="1">
              <a:solidFill>
                <a:srgbClr val="FF0000"/>
              </a:solidFill>
            </a:endParaRPr>
          </a:p>
        </p:txBody>
      </p:sp>
      <p:sp>
        <p:nvSpPr>
          <p:cNvPr id="3" name="Content Placeholder 2">
            <a:extLst>
              <a:ext uri="{FF2B5EF4-FFF2-40B4-BE49-F238E27FC236}">
                <a16:creationId xmlns:a16="http://schemas.microsoft.com/office/drawing/2014/main" id="{6444286D-94CE-4976-A953-4F6DC315D574}"/>
              </a:ext>
            </a:extLst>
          </p:cNvPr>
          <p:cNvSpPr>
            <a:spLocks noGrp="1"/>
          </p:cNvSpPr>
          <p:nvPr>
            <p:ph idx="1"/>
          </p:nvPr>
        </p:nvSpPr>
        <p:spPr>
          <a:xfrm>
            <a:off x="2589212" y="1790700"/>
            <a:ext cx="8915400" cy="4120522"/>
          </a:xfrm>
        </p:spPr>
        <p:txBody>
          <a:bodyPr vert="horz" lIns="91440" tIns="45720" rIns="91440" bIns="45720" rtlCol="0" anchor="t">
            <a:normAutofit fontScale="85000" lnSpcReduction="20000"/>
          </a:bodyPr>
          <a:lstStyle/>
          <a:p>
            <a:r>
              <a:rPr lang="en-US" dirty="0">
                <a:ea typeface="+mn-lt"/>
                <a:cs typeface="+mn-lt"/>
              </a:rPr>
              <a:t>Les clusters </a:t>
            </a:r>
            <a:r>
              <a:rPr lang="en-US" dirty="0" err="1">
                <a:ea typeface="+mn-lt"/>
                <a:cs typeface="+mn-lt"/>
              </a:rPr>
              <a:t>sont</a:t>
            </a:r>
            <a:r>
              <a:rPr lang="en-US" dirty="0">
                <a:ea typeface="+mn-lt"/>
                <a:cs typeface="+mn-lt"/>
              </a:rPr>
              <a:t> </a:t>
            </a:r>
            <a:r>
              <a:rPr lang="en-US" dirty="0" err="1">
                <a:ea typeface="+mn-lt"/>
                <a:cs typeface="+mn-lt"/>
              </a:rPr>
              <a:t>organisés</a:t>
            </a:r>
            <a:r>
              <a:rPr lang="en-US" dirty="0">
                <a:ea typeface="+mn-lt"/>
                <a:cs typeface="+mn-lt"/>
              </a:rPr>
              <a:t> sous la </a:t>
            </a:r>
            <a:r>
              <a:rPr lang="en-US" dirty="0" err="1">
                <a:ea typeface="+mn-lt"/>
                <a:cs typeface="+mn-lt"/>
              </a:rPr>
              <a:t>forme</a:t>
            </a:r>
            <a:r>
              <a:rPr lang="en-US" dirty="0">
                <a:ea typeface="+mn-lt"/>
                <a:cs typeface="+mn-lt"/>
              </a:rPr>
              <a:t> </a:t>
            </a:r>
            <a:r>
              <a:rPr lang="en-US" dirty="0" err="1">
                <a:ea typeface="+mn-lt"/>
                <a:cs typeface="+mn-lt"/>
              </a:rPr>
              <a:t>d'une</a:t>
            </a:r>
            <a:r>
              <a:rPr lang="en-US" dirty="0">
                <a:ea typeface="+mn-lt"/>
                <a:cs typeface="+mn-lt"/>
              </a:rPr>
              <a:t> structure </a:t>
            </a:r>
            <a:r>
              <a:rPr lang="en-US" dirty="0" err="1">
                <a:ea typeface="+mn-lt"/>
                <a:cs typeface="+mn-lt"/>
              </a:rPr>
              <a:t>d'arbre</a:t>
            </a:r>
            <a:endParaRPr lang="en-US" dirty="0">
              <a:ea typeface="+mn-lt"/>
              <a:cs typeface="+mn-lt"/>
            </a:endParaRPr>
          </a:p>
          <a:p>
            <a:r>
              <a:rPr lang="en-US" dirty="0">
                <a:ea typeface="+mn-lt"/>
                <a:cs typeface="+mn-lt"/>
              </a:rPr>
              <a:t>Choix d'un </a:t>
            </a:r>
            <a:r>
              <a:rPr lang="en-US" dirty="0" err="1">
                <a:ea typeface="+mn-lt"/>
                <a:cs typeface="+mn-lt"/>
              </a:rPr>
              <a:t>critère</a:t>
            </a:r>
            <a:r>
              <a:rPr lang="en-US" dirty="0">
                <a:ea typeface="+mn-lt"/>
                <a:cs typeface="+mn-lt"/>
              </a:rPr>
              <a:t> de distance entre les clusters et </a:t>
            </a:r>
            <a:r>
              <a:rPr lang="en-US" dirty="0" err="1">
                <a:ea typeface="+mn-lt"/>
                <a:cs typeface="+mn-lt"/>
              </a:rPr>
              <a:t>d'une</a:t>
            </a:r>
            <a:r>
              <a:rPr lang="en-US" dirty="0">
                <a:ea typeface="+mn-lt"/>
                <a:cs typeface="+mn-lt"/>
              </a:rPr>
              <a:t> </a:t>
            </a:r>
            <a:r>
              <a:rPr lang="en-US" dirty="0" err="1">
                <a:ea typeface="+mn-lt"/>
                <a:cs typeface="+mn-lt"/>
              </a:rPr>
              <a:t>stratégie</a:t>
            </a:r>
            <a:r>
              <a:rPr lang="en-US" dirty="0">
                <a:ea typeface="+mn-lt"/>
                <a:cs typeface="+mn-lt"/>
              </a:rPr>
              <a:t> pour </a:t>
            </a:r>
            <a:r>
              <a:rPr lang="en-US" dirty="0" err="1">
                <a:ea typeface="+mn-lt"/>
                <a:cs typeface="+mn-lt"/>
              </a:rPr>
              <a:t>l'agrégation</a:t>
            </a:r>
            <a:r>
              <a:rPr lang="en-US" dirty="0">
                <a:ea typeface="+mn-lt"/>
                <a:cs typeface="+mn-lt"/>
              </a:rPr>
              <a:t>/la division  </a:t>
            </a:r>
            <a:endParaRPr lang="en-US" dirty="0"/>
          </a:p>
          <a:p>
            <a:r>
              <a:rPr lang="en-US" dirty="0">
                <a:ea typeface="+mn-lt"/>
                <a:cs typeface="+mn-lt"/>
              </a:rPr>
              <a:t>Tous les </a:t>
            </a:r>
            <a:r>
              <a:rPr lang="en-US" dirty="0" err="1">
                <a:ea typeface="+mn-lt"/>
                <a:cs typeface="+mn-lt"/>
              </a:rPr>
              <a:t>algorithmes</a:t>
            </a:r>
            <a:r>
              <a:rPr lang="en-US" dirty="0">
                <a:ea typeface="+mn-lt"/>
                <a:cs typeface="+mn-lt"/>
              </a:rPr>
              <a:t> </a:t>
            </a:r>
            <a:r>
              <a:rPr lang="en-US" dirty="0" err="1">
                <a:ea typeface="+mn-lt"/>
                <a:cs typeface="+mn-lt"/>
              </a:rPr>
              <a:t>sont</a:t>
            </a:r>
            <a:r>
              <a:rPr lang="en-US" dirty="0">
                <a:ea typeface="+mn-lt"/>
                <a:cs typeface="+mn-lt"/>
              </a:rPr>
              <a:t> au </a:t>
            </a:r>
            <a:r>
              <a:rPr lang="en-US" dirty="0" err="1">
                <a:ea typeface="+mn-lt"/>
                <a:cs typeface="+mn-lt"/>
              </a:rPr>
              <a:t>moins</a:t>
            </a:r>
            <a:r>
              <a:rPr lang="en-US" dirty="0">
                <a:ea typeface="+mn-lt"/>
                <a:cs typeface="+mn-lt"/>
              </a:rPr>
              <a:t> </a:t>
            </a:r>
            <a:r>
              <a:rPr lang="en-US" dirty="0" err="1">
                <a:ea typeface="+mn-lt"/>
                <a:cs typeface="+mn-lt"/>
              </a:rPr>
              <a:t>une</a:t>
            </a:r>
            <a:r>
              <a:rPr lang="en-US" dirty="0">
                <a:ea typeface="+mn-lt"/>
                <a:cs typeface="+mn-lt"/>
              </a:rPr>
              <a:t> </a:t>
            </a:r>
            <a:r>
              <a:rPr lang="en-US" dirty="0" err="1">
                <a:ea typeface="+mn-lt"/>
                <a:cs typeface="+mn-lt"/>
              </a:rPr>
              <a:t>complexité</a:t>
            </a:r>
            <a:r>
              <a:rPr lang="en-US" dirty="0">
                <a:ea typeface="+mn-lt"/>
                <a:cs typeface="+mn-lt"/>
              </a:rPr>
              <a:t> de O(N² ) avec N le </a:t>
            </a:r>
            <a:r>
              <a:rPr lang="en-US" dirty="0" err="1">
                <a:ea typeface="+mn-lt"/>
                <a:cs typeface="+mn-lt"/>
              </a:rPr>
              <a:t>nombre</a:t>
            </a:r>
            <a:r>
              <a:rPr lang="en-US" dirty="0">
                <a:ea typeface="+mn-lt"/>
                <a:cs typeface="+mn-lt"/>
              </a:rPr>
              <a:t> </a:t>
            </a:r>
            <a:r>
              <a:rPr lang="en-US" dirty="0" err="1">
                <a:ea typeface="+mn-lt"/>
                <a:cs typeface="+mn-lt"/>
              </a:rPr>
              <a:t>d‘observations</a:t>
            </a:r>
            <a:br>
              <a:rPr lang="en-US" dirty="0">
                <a:ea typeface="+mn-lt"/>
                <a:cs typeface="+mn-lt"/>
              </a:rPr>
            </a:br>
            <a:r>
              <a:rPr lang="en-US" dirty="0">
                <a:ea typeface="+mn-lt"/>
                <a:cs typeface="+mn-lt"/>
              </a:rPr>
              <a:t>Le </a:t>
            </a:r>
            <a:r>
              <a:rPr lang="en-US" dirty="0" err="1">
                <a:ea typeface="+mn-lt"/>
                <a:cs typeface="+mn-lt"/>
              </a:rPr>
              <a:t>résultat</a:t>
            </a:r>
            <a:r>
              <a:rPr lang="en-US" dirty="0">
                <a:ea typeface="+mn-lt"/>
                <a:cs typeface="+mn-lt"/>
              </a:rPr>
              <a:t> de la classification </a:t>
            </a:r>
            <a:r>
              <a:rPr lang="en-US" dirty="0" err="1">
                <a:ea typeface="+mn-lt"/>
                <a:cs typeface="+mn-lt"/>
              </a:rPr>
              <a:t>hiérarchique</a:t>
            </a:r>
            <a:r>
              <a:rPr lang="en-US" dirty="0">
                <a:ea typeface="+mn-lt"/>
                <a:cs typeface="+mn-lt"/>
              </a:rPr>
              <a:t> </a:t>
            </a:r>
            <a:r>
              <a:rPr lang="en-US" dirty="0" err="1">
                <a:ea typeface="+mn-lt"/>
                <a:cs typeface="+mn-lt"/>
              </a:rPr>
              <a:t>est</a:t>
            </a:r>
            <a:r>
              <a:rPr lang="en-US" dirty="0">
                <a:ea typeface="+mn-lt"/>
                <a:cs typeface="+mn-lt"/>
              </a:rPr>
              <a:t> un </a:t>
            </a:r>
            <a:r>
              <a:rPr lang="en-US" dirty="0" err="1">
                <a:ea typeface="+mn-lt"/>
                <a:cs typeface="+mn-lt"/>
              </a:rPr>
              <a:t>arbre</a:t>
            </a:r>
            <a:r>
              <a:rPr lang="en-US" dirty="0">
                <a:ea typeface="+mn-lt"/>
                <a:cs typeface="+mn-lt"/>
              </a:rPr>
              <a:t> de classes </a:t>
            </a:r>
            <a:r>
              <a:rPr lang="en-US" dirty="0" err="1">
                <a:ea typeface="+mn-lt"/>
                <a:cs typeface="+mn-lt"/>
              </a:rPr>
              <a:t>représentant</a:t>
            </a:r>
            <a:r>
              <a:rPr lang="en-US" dirty="0">
                <a:ea typeface="+mn-lt"/>
                <a:cs typeface="+mn-lt"/>
              </a:rPr>
              <a:t> les relations </a:t>
            </a:r>
            <a:r>
              <a:rPr lang="en-US" dirty="0" err="1">
                <a:ea typeface="+mn-lt"/>
                <a:cs typeface="+mn-lt"/>
              </a:rPr>
              <a:t>d'inclusion</a:t>
            </a:r>
            <a:r>
              <a:rPr lang="en-US" dirty="0">
                <a:ea typeface="+mn-lt"/>
                <a:cs typeface="+mn-lt"/>
              </a:rPr>
              <a:t> entre classes (</a:t>
            </a:r>
            <a:r>
              <a:rPr lang="en-US" dirty="0" err="1">
                <a:ea typeface="+mn-lt"/>
                <a:cs typeface="+mn-lt"/>
              </a:rPr>
              <a:t>dendrogramme</a:t>
            </a:r>
            <a:r>
              <a:rPr lang="en-US" dirty="0">
                <a:ea typeface="+mn-lt"/>
                <a:cs typeface="+mn-lt"/>
              </a:rPr>
              <a:t>)</a:t>
            </a:r>
            <a:endParaRPr lang="en-US" dirty="0"/>
          </a:p>
          <a:p>
            <a:r>
              <a:rPr lang="en-US" b="1" dirty="0">
                <a:ea typeface="+mn-lt"/>
                <a:cs typeface="+mn-lt"/>
              </a:rPr>
              <a:t>Les </a:t>
            </a:r>
            <a:r>
              <a:rPr lang="en-US" b="1" dirty="0" err="1">
                <a:ea typeface="+mn-lt"/>
                <a:cs typeface="+mn-lt"/>
              </a:rPr>
              <a:t>mesures</a:t>
            </a:r>
            <a:r>
              <a:rPr lang="en-US" b="1" dirty="0">
                <a:ea typeface="+mn-lt"/>
                <a:cs typeface="+mn-lt"/>
              </a:rPr>
              <a:t> de distance </a:t>
            </a:r>
            <a:r>
              <a:rPr lang="en-US" b="1" dirty="0" err="1">
                <a:ea typeface="+mn-lt"/>
                <a:cs typeface="+mn-lt"/>
              </a:rPr>
              <a:t>sont</a:t>
            </a:r>
            <a:r>
              <a:rPr lang="en-US" b="1" dirty="0">
                <a:ea typeface="+mn-lt"/>
                <a:cs typeface="+mn-lt"/>
              </a:rPr>
              <a:t> </a:t>
            </a:r>
            <a:r>
              <a:rPr lang="en-US" b="1" dirty="0" err="1">
                <a:ea typeface="+mn-lt"/>
                <a:cs typeface="+mn-lt"/>
              </a:rPr>
              <a:t>nombreuses</a:t>
            </a:r>
            <a:br>
              <a:rPr lang="en-US" dirty="0">
                <a:ea typeface="+mn-lt"/>
                <a:cs typeface="+mn-lt"/>
              </a:rPr>
            </a:br>
            <a:r>
              <a:rPr lang="en-US" dirty="0">
                <a:ea typeface="+mn-lt"/>
                <a:cs typeface="+mn-lt"/>
              </a:rPr>
              <a:t>– Lien simple : distance des deux </a:t>
            </a:r>
            <a:r>
              <a:rPr lang="en-US" dirty="0" err="1">
                <a:ea typeface="+mn-lt"/>
                <a:cs typeface="+mn-lt"/>
              </a:rPr>
              <a:t>objets</a:t>
            </a:r>
            <a:r>
              <a:rPr lang="en-US" dirty="0">
                <a:ea typeface="+mn-lt"/>
                <a:cs typeface="+mn-lt"/>
              </a:rPr>
              <a:t> les plus </a:t>
            </a:r>
            <a:r>
              <a:rPr lang="en-US" dirty="0" err="1">
                <a:ea typeface="+mn-lt"/>
                <a:cs typeface="+mn-lt"/>
              </a:rPr>
              <a:t>proches</a:t>
            </a:r>
            <a:r>
              <a:rPr lang="en-US" dirty="0">
                <a:ea typeface="+mn-lt"/>
                <a:cs typeface="+mn-lt"/>
              </a:rPr>
              <a:t> dans les deux clusters ( Tendance à former des </a:t>
            </a:r>
            <a:r>
              <a:rPr lang="en-US" dirty="0" err="1">
                <a:ea typeface="+mn-lt"/>
                <a:cs typeface="+mn-lt"/>
              </a:rPr>
              <a:t>chaines</a:t>
            </a:r>
            <a:r>
              <a:rPr lang="en-US" dirty="0">
                <a:ea typeface="+mn-lt"/>
                <a:cs typeface="+mn-lt"/>
              </a:rPr>
              <a:t> )</a:t>
            </a:r>
            <a:br>
              <a:rPr lang="en-US" dirty="0">
                <a:ea typeface="+mn-lt"/>
                <a:cs typeface="+mn-lt"/>
              </a:rPr>
            </a:br>
            <a:r>
              <a:rPr lang="en-US" dirty="0">
                <a:ea typeface="+mn-lt"/>
                <a:cs typeface="+mn-lt"/>
              </a:rPr>
              <a:t>– Lien </a:t>
            </a:r>
            <a:r>
              <a:rPr lang="en-US" dirty="0" err="1">
                <a:ea typeface="+mn-lt"/>
                <a:cs typeface="+mn-lt"/>
              </a:rPr>
              <a:t>complet</a:t>
            </a:r>
            <a:r>
              <a:rPr lang="en-US" dirty="0">
                <a:ea typeface="+mn-lt"/>
                <a:cs typeface="+mn-lt"/>
              </a:rPr>
              <a:t> : distance des deux </a:t>
            </a:r>
            <a:r>
              <a:rPr lang="en-US" dirty="0" err="1">
                <a:ea typeface="+mn-lt"/>
                <a:cs typeface="+mn-lt"/>
              </a:rPr>
              <a:t>objets</a:t>
            </a:r>
            <a:r>
              <a:rPr lang="en-US" dirty="0">
                <a:ea typeface="+mn-lt"/>
                <a:cs typeface="+mn-lt"/>
              </a:rPr>
              <a:t> les plus </a:t>
            </a:r>
            <a:r>
              <a:rPr lang="en-US" dirty="0" err="1">
                <a:ea typeface="+mn-lt"/>
                <a:cs typeface="+mn-lt"/>
              </a:rPr>
              <a:t>éloignés</a:t>
            </a:r>
            <a:r>
              <a:rPr lang="en-US" dirty="0">
                <a:ea typeface="+mn-lt"/>
                <a:cs typeface="+mn-lt"/>
              </a:rPr>
              <a:t> dans les deux clusters (Bonne </a:t>
            </a:r>
            <a:r>
              <a:rPr lang="en-US" dirty="0" err="1">
                <a:ea typeface="+mn-lt"/>
                <a:cs typeface="+mn-lt"/>
              </a:rPr>
              <a:t>méthode</a:t>
            </a:r>
            <a:r>
              <a:rPr lang="en-US" dirty="0">
                <a:ea typeface="+mn-lt"/>
                <a:cs typeface="+mn-lt"/>
              </a:rPr>
              <a:t> pour les </a:t>
            </a:r>
            <a:r>
              <a:rPr lang="en-US" dirty="0" err="1">
                <a:ea typeface="+mn-lt"/>
                <a:cs typeface="+mn-lt"/>
              </a:rPr>
              <a:t>grappes</a:t>
            </a:r>
            <a:r>
              <a:rPr lang="en-US" dirty="0">
                <a:ea typeface="+mn-lt"/>
                <a:cs typeface="+mn-lt"/>
              </a:rPr>
              <a:t>, </a:t>
            </a:r>
            <a:r>
              <a:rPr lang="en-US" dirty="0" err="1">
                <a:ea typeface="+mn-lt"/>
                <a:cs typeface="+mn-lt"/>
              </a:rPr>
              <a:t>mais</a:t>
            </a:r>
            <a:r>
              <a:rPr lang="en-US" dirty="0">
                <a:ea typeface="+mn-lt"/>
                <a:cs typeface="+mn-lt"/>
              </a:rPr>
              <a:t> sensible aux anomalies)</a:t>
            </a:r>
            <a:br>
              <a:rPr lang="en-US" dirty="0">
                <a:ea typeface="+mn-lt"/>
                <a:cs typeface="+mn-lt"/>
              </a:rPr>
            </a:br>
            <a:r>
              <a:rPr lang="en-US" dirty="0">
                <a:ea typeface="+mn-lt"/>
                <a:cs typeface="+mn-lt"/>
              </a:rPr>
              <a:t>– Lien des </a:t>
            </a:r>
            <a:r>
              <a:rPr lang="en-US" dirty="0" err="1">
                <a:ea typeface="+mn-lt"/>
                <a:cs typeface="+mn-lt"/>
              </a:rPr>
              <a:t>moyennes</a:t>
            </a:r>
            <a:r>
              <a:rPr lang="en-US" dirty="0">
                <a:ea typeface="+mn-lt"/>
                <a:cs typeface="+mn-lt"/>
              </a:rPr>
              <a:t> : la distance entre deux </a:t>
            </a:r>
            <a:r>
              <a:rPr lang="en-US" dirty="0" err="1">
                <a:ea typeface="+mn-lt"/>
                <a:cs typeface="+mn-lt"/>
              </a:rPr>
              <a:t>objets</a:t>
            </a:r>
            <a:r>
              <a:rPr lang="en-US" dirty="0">
                <a:ea typeface="+mn-lt"/>
                <a:cs typeface="+mn-lt"/>
              </a:rPr>
              <a:t> </a:t>
            </a:r>
            <a:r>
              <a:rPr lang="en-US" dirty="0" err="1">
                <a:ea typeface="+mn-lt"/>
                <a:cs typeface="+mn-lt"/>
              </a:rPr>
              <a:t>est</a:t>
            </a:r>
            <a:r>
              <a:rPr lang="en-US" dirty="0">
                <a:ea typeface="+mn-lt"/>
                <a:cs typeface="+mn-lt"/>
              </a:rPr>
              <a:t> </a:t>
            </a:r>
            <a:r>
              <a:rPr lang="en-US" dirty="0" err="1">
                <a:ea typeface="+mn-lt"/>
                <a:cs typeface="+mn-lt"/>
              </a:rPr>
              <a:t>donnée</a:t>
            </a:r>
            <a:r>
              <a:rPr lang="en-US" dirty="0">
                <a:ea typeface="+mn-lt"/>
                <a:cs typeface="+mn-lt"/>
              </a:rPr>
              <a:t> par la distance des </a:t>
            </a:r>
            <a:r>
              <a:rPr lang="en-US" dirty="0" err="1">
                <a:ea typeface="+mn-lt"/>
                <a:cs typeface="+mn-lt"/>
              </a:rPr>
              <a:t>centres</a:t>
            </a:r>
            <a:r>
              <a:rPr lang="en-US" dirty="0">
                <a:ea typeface="+mn-lt"/>
                <a:cs typeface="+mn-lt"/>
              </a:rPr>
              <a:t> ( </a:t>
            </a:r>
            <a:r>
              <a:rPr lang="en-US" dirty="0" err="1">
                <a:ea typeface="+mn-lt"/>
                <a:cs typeface="+mn-lt"/>
              </a:rPr>
              <a:t>Faible</a:t>
            </a:r>
            <a:r>
              <a:rPr lang="en-US" dirty="0">
                <a:ea typeface="+mn-lt"/>
                <a:cs typeface="+mn-lt"/>
              </a:rPr>
              <a:t> </a:t>
            </a:r>
            <a:r>
              <a:rPr lang="en-US" dirty="0" err="1">
                <a:ea typeface="+mn-lt"/>
                <a:cs typeface="+mn-lt"/>
              </a:rPr>
              <a:t>résistance</a:t>
            </a:r>
            <a:r>
              <a:rPr lang="en-US" dirty="0">
                <a:ea typeface="+mn-lt"/>
                <a:cs typeface="+mn-lt"/>
              </a:rPr>
              <a:t> aux anomalies) </a:t>
            </a:r>
            <a:endParaRPr lang="en-US" dirty="0"/>
          </a:p>
          <a:p>
            <a:r>
              <a:rPr lang="en-US" b="1" dirty="0">
                <a:ea typeface="+mn-lt"/>
                <a:cs typeface="+mn-lt"/>
              </a:rPr>
              <a:t>Les </a:t>
            </a:r>
            <a:r>
              <a:rPr lang="en-US" b="1" dirty="0" err="1">
                <a:ea typeface="+mn-lt"/>
                <a:cs typeface="+mn-lt"/>
              </a:rPr>
              <a:t>mesures</a:t>
            </a:r>
            <a:r>
              <a:rPr lang="en-US" b="1" dirty="0">
                <a:ea typeface="+mn-lt"/>
                <a:cs typeface="+mn-lt"/>
              </a:rPr>
              <a:t> de distance </a:t>
            </a:r>
            <a:r>
              <a:rPr lang="en-US" b="1" dirty="0" err="1">
                <a:ea typeface="+mn-lt"/>
                <a:cs typeface="+mn-lt"/>
              </a:rPr>
              <a:t>sont</a:t>
            </a:r>
            <a:r>
              <a:rPr lang="en-US" b="1" dirty="0">
                <a:ea typeface="+mn-lt"/>
                <a:cs typeface="+mn-lt"/>
              </a:rPr>
              <a:t> </a:t>
            </a:r>
            <a:r>
              <a:rPr lang="en-US" b="1" dirty="0" err="1">
                <a:ea typeface="+mn-lt"/>
                <a:cs typeface="+mn-lt"/>
              </a:rPr>
              <a:t>nombreuses</a:t>
            </a:r>
            <a:br>
              <a:rPr lang="en-US" b="1" dirty="0">
                <a:ea typeface="+mn-lt"/>
                <a:cs typeface="+mn-lt"/>
              </a:rPr>
            </a:br>
            <a:br>
              <a:rPr lang="en-US" dirty="0">
                <a:ea typeface="+mn-lt"/>
                <a:cs typeface="+mn-lt"/>
              </a:rPr>
            </a:br>
            <a:r>
              <a:rPr lang="en-US" dirty="0">
                <a:ea typeface="+mn-lt"/>
                <a:cs typeface="+mn-lt"/>
              </a:rPr>
              <a:t>– Lien </a:t>
            </a:r>
            <a:r>
              <a:rPr lang="en-US" dirty="0" err="1">
                <a:ea typeface="+mn-lt"/>
                <a:cs typeface="+mn-lt"/>
              </a:rPr>
              <a:t>moyen</a:t>
            </a:r>
            <a:r>
              <a:rPr lang="en-US" dirty="0">
                <a:ea typeface="+mn-lt"/>
                <a:cs typeface="+mn-lt"/>
              </a:rPr>
              <a:t>: distance </a:t>
            </a:r>
            <a:r>
              <a:rPr lang="en-US" dirty="0" err="1">
                <a:ea typeface="+mn-lt"/>
                <a:cs typeface="+mn-lt"/>
              </a:rPr>
              <a:t>moyenne</a:t>
            </a:r>
            <a:r>
              <a:rPr lang="en-US" dirty="0">
                <a:ea typeface="+mn-lt"/>
                <a:cs typeface="+mn-lt"/>
              </a:rPr>
              <a:t> de </a:t>
            </a:r>
            <a:r>
              <a:rPr lang="en-US" dirty="0" err="1">
                <a:ea typeface="+mn-lt"/>
                <a:cs typeface="+mn-lt"/>
              </a:rPr>
              <a:t>toutes</a:t>
            </a:r>
            <a:r>
              <a:rPr lang="en-US" dirty="0">
                <a:ea typeface="+mn-lt"/>
                <a:cs typeface="+mn-lt"/>
              </a:rPr>
              <a:t> les distances entre un </a:t>
            </a:r>
            <a:r>
              <a:rPr lang="en-US" dirty="0" err="1">
                <a:ea typeface="+mn-lt"/>
                <a:cs typeface="+mn-lt"/>
              </a:rPr>
              <a:t>membre</a:t>
            </a:r>
            <a:r>
              <a:rPr lang="en-US" dirty="0">
                <a:ea typeface="+mn-lt"/>
                <a:cs typeface="+mn-lt"/>
              </a:rPr>
              <a:t> d'un cluster et un </a:t>
            </a:r>
            <a:r>
              <a:rPr lang="en-US" dirty="0" err="1">
                <a:ea typeface="+mn-lt"/>
                <a:cs typeface="+mn-lt"/>
              </a:rPr>
              <a:t>membre</a:t>
            </a:r>
            <a:r>
              <a:rPr lang="en-US" dirty="0">
                <a:ea typeface="+mn-lt"/>
                <a:cs typeface="+mn-lt"/>
              </a:rPr>
              <a:t> de </a:t>
            </a:r>
            <a:r>
              <a:rPr lang="en-US" dirty="0" err="1">
                <a:ea typeface="+mn-lt"/>
                <a:cs typeface="+mn-lt"/>
              </a:rPr>
              <a:t>l'autre</a:t>
            </a:r>
            <a:r>
              <a:rPr lang="en-US" dirty="0">
                <a:ea typeface="+mn-lt"/>
                <a:cs typeface="+mn-lt"/>
              </a:rPr>
              <a:t> ( Plus difficile à </a:t>
            </a:r>
            <a:r>
              <a:rPr lang="en-US" dirty="0" err="1">
                <a:ea typeface="+mn-lt"/>
                <a:cs typeface="+mn-lt"/>
              </a:rPr>
              <a:t>calculer</a:t>
            </a:r>
            <a:r>
              <a:rPr lang="en-US" dirty="0">
                <a:ea typeface="+mn-lt"/>
                <a:cs typeface="+mn-lt"/>
              </a:rPr>
              <a:t>) </a:t>
            </a:r>
            <a:endParaRPr lang="en-US" dirty="0"/>
          </a:p>
          <a:p>
            <a:endParaRPr lang="en-US" dirty="0"/>
          </a:p>
        </p:txBody>
      </p:sp>
    </p:spTree>
    <p:extLst>
      <p:ext uri="{BB962C8B-B14F-4D97-AF65-F5344CB8AC3E}">
        <p14:creationId xmlns:p14="http://schemas.microsoft.com/office/powerpoint/2010/main" val="2224805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6010-7430-4C30-BB95-FD1124DB0527}"/>
              </a:ext>
            </a:extLst>
          </p:cNvPr>
          <p:cNvSpPr>
            <a:spLocks noGrp="1"/>
          </p:cNvSpPr>
          <p:nvPr>
            <p:ph type="title"/>
          </p:nvPr>
        </p:nvSpPr>
        <p:spPr/>
        <p:txBody>
          <a:bodyPr/>
          <a:lstStyle/>
          <a:p>
            <a:r>
              <a:rPr lang="en-US" dirty="0">
                <a:ea typeface="+mj-lt"/>
                <a:cs typeface="+mj-lt"/>
              </a:rPr>
              <a:t>Clustering: </a:t>
            </a:r>
            <a:r>
              <a:rPr lang="en-US" dirty="0" err="1">
                <a:ea typeface="+mj-lt"/>
                <a:cs typeface="+mj-lt"/>
              </a:rPr>
              <a:t>Méthodes</a:t>
            </a:r>
            <a:r>
              <a:rPr lang="en-US" dirty="0">
                <a:ea typeface="+mj-lt"/>
                <a:cs typeface="+mj-lt"/>
              </a:rPr>
              <a:t> à base de </a:t>
            </a:r>
            <a:r>
              <a:rPr lang="en-US" dirty="0" err="1">
                <a:ea typeface="+mj-lt"/>
                <a:cs typeface="+mj-lt"/>
              </a:rPr>
              <a:t>densité</a:t>
            </a:r>
            <a:endParaRPr lang="en-US" dirty="0" err="1"/>
          </a:p>
        </p:txBody>
      </p:sp>
      <p:sp>
        <p:nvSpPr>
          <p:cNvPr id="4" name="TextBox 3">
            <a:extLst>
              <a:ext uri="{FF2B5EF4-FFF2-40B4-BE49-F238E27FC236}">
                <a16:creationId xmlns:a16="http://schemas.microsoft.com/office/drawing/2014/main" id="{96969CEC-4B84-4800-8B0E-AF2C42815101}"/>
              </a:ext>
            </a:extLst>
          </p:cNvPr>
          <p:cNvSpPr txBox="1"/>
          <p:nvPr/>
        </p:nvSpPr>
        <p:spPr>
          <a:xfrm>
            <a:off x="2501030" y="1895607"/>
            <a:ext cx="8922707"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006FC0"/>
                </a:solidFill>
              </a:rPr>
              <a:t>Principe de base : </a:t>
            </a:r>
            <a:r>
              <a:rPr lang="en-US" sz="2400" dirty="0" err="1"/>
              <a:t>Utilisation</a:t>
            </a:r>
            <a:r>
              <a:rPr lang="en-US" sz="2400" dirty="0"/>
              <a:t> de la </a:t>
            </a:r>
            <a:r>
              <a:rPr lang="en-US" sz="2400" dirty="0" err="1"/>
              <a:t>densité</a:t>
            </a:r>
            <a:r>
              <a:rPr lang="en-US" sz="2400" dirty="0"/>
              <a:t> à la place de la</a:t>
            </a:r>
            <a:r>
              <a:rPr lang="en-US" sz="2400" dirty="0">
                <a:solidFill>
                  <a:srgbClr val="006FC0"/>
                </a:solidFill>
              </a:rPr>
              <a:t> </a:t>
            </a:r>
            <a:r>
              <a:rPr lang="en-US" sz="2400" dirty="0"/>
              <a:t>distance</a:t>
            </a:r>
          </a:p>
          <a:p>
            <a:r>
              <a:rPr lang="en-US" sz="2400" dirty="0">
                <a:latin typeface="Arial"/>
                <a:cs typeface="Arial"/>
              </a:rPr>
              <a:t>– </a:t>
            </a:r>
            <a:r>
              <a:rPr lang="en-US" sz="2400" dirty="0"/>
              <a:t>Les clusters </a:t>
            </a:r>
            <a:r>
              <a:rPr lang="en-US" sz="2400" dirty="0" err="1"/>
              <a:t>sont</a:t>
            </a:r>
            <a:r>
              <a:rPr lang="en-US" sz="2400" dirty="0"/>
              <a:t> des </a:t>
            </a:r>
            <a:r>
              <a:rPr lang="en-US" sz="2400" dirty="0" err="1"/>
              <a:t>régions</a:t>
            </a:r>
            <a:r>
              <a:rPr lang="en-US" sz="2400" dirty="0"/>
              <a:t> de </a:t>
            </a:r>
            <a:r>
              <a:rPr lang="en-US" sz="2400" dirty="0" err="1"/>
              <a:t>l'espace</a:t>
            </a:r>
            <a:r>
              <a:rPr lang="en-US" sz="2400" dirty="0"/>
              <a:t> qui </a:t>
            </a:r>
            <a:r>
              <a:rPr lang="en-US" sz="2400" dirty="0" err="1"/>
              <a:t>ont</a:t>
            </a:r>
            <a:r>
              <a:rPr lang="en-US" sz="2400" dirty="0"/>
              <a:t> </a:t>
            </a:r>
            <a:r>
              <a:rPr lang="en-US" sz="2400" dirty="0" err="1"/>
              <a:t>une</a:t>
            </a:r>
            <a:r>
              <a:rPr lang="en-US" sz="2400" dirty="0">
                <a:latin typeface="Arial"/>
                <a:cs typeface="Arial"/>
              </a:rPr>
              <a:t> </a:t>
            </a:r>
            <a:r>
              <a:rPr lang="en-US" sz="2400" dirty="0" err="1"/>
              <a:t>grande</a:t>
            </a:r>
            <a:r>
              <a:rPr lang="en-US" sz="2400" dirty="0"/>
              <a:t> </a:t>
            </a:r>
            <a:r>
              <a:rPr lang="en-US" sz="2400" dirty="0" err="1"/>
              <a:t>densité</a:t>
            </a:r>
            <a:r>
              <a:rPr lang="en-US" sz="2400" dirty="0"/>
              <a:t> de points</a:t>
            </a:r>
          </a:p>
          <a:p>
            <a:r>
              <a:rPr lang="en-US" sz="2400" dirty="0">
                <a:latin typeface="Arial"/>
                <a:cs typeface="Arial"/>
              </a:rPr>
              <a:t>– </a:t>
            </a:r>
            <a:r>
              <a:rPr lang="en-US" sz="2400" dirty="0"/>
              <a:t>Un point </a:t>
            </a:r>
            <a:r>
              <a:rPr lang="en-US" sz="2400" dirty="0" err="1"/>
              <a:t>est</a:t>
            </a:r>
            <a:r>
              <a:rPr lang="en-US" sz="2400" dirty="0"/>
              <a:t> dense </a:t>
            </a:r>
            <a:r>
              <a:rPr lang="en-US" sz="2400" dirty="0" err="1"/>
              <a:t>si</a:t>
            </a:r>
            <a:r>
              <a:rPr lang="en-US" sz="2400" dirty="0"/>
              <a:t> le </a:t>
            </a:r>
            <a:r>
              <a:rPr lang="en-US" sz="2400" dirty="0" err="1"/>
              <a:t>nombre</a:t>
            </a:r>
            <a:r>
              <a:rPr lang="en-US" sz="2400" dirty="0"/>
              <a:t> de </a:t>
            </a:r>
            <a:r>
              <a:rPr lang="en-US" sz="2400" dirty="0" err="1"/>
              <a:t>ses</a:t>
            </a:r>
            <a:r>
              <a:rPr lang="en-US" sz="2400" dirty="0"/>
              <a:t> </a:t>
            </a:r>
            <a:r>
              <a:rPr lang="en-US" sz="2400" dirty="0" err="1"/>
              <a:t>voisins</a:t>
            </a:r>
            <a:r>
              <a:rPr lang="en-US" sz="2400" dirty="0"/>
              <a:t> </a:t>
            </a:r>
            <a:r>
              <a:rPr lang="en-US" sz="2400" dirty="0" err="1"/>
              <a:t>dépasse</a:t>
            </a:r>
            <a:r>
              <a:rPr lang="en-US" sz="2400" dirty="0"/>
              <a:t> un</a:t>
            </a:r>
            <a:r>
              <a:rPr lang="en-US" sz="2400" dirty="0">
                <a:latin typeface="Arial"/>
                <a:cs typeface="Arial"/>
              </a:rPr>
              <a:t> </a:t>
            </a:r>
            <a:r>
              <a:rPr lang="en-US" sz="2400" dirty="0"/>
              <a:t>certain </a:t>
            </a:r>
            <a:r>
              <a:rPr lang="en-US" sz="2400" dirty="0" err="1"/>
              <a:t>seuil</a:t>
            </a:r>
          </a:p>
          <a:p>
            <a:r>
              <a:rPr lang="en-US" sz="2400" dirty="0">
                <a:latin typeface="Arial"/>
                <a:cs typeface="Arial"/>
              </a:rPr>
              <a:t>– </a:t>
            </a:r>
            <a:r>
              <a:rPr lang="en-US" sz="2400" dirty="0"/>
              <a:t>Un point </a:t>
            </a:r>
            <a:r>
              <a:rPr lang="en-US" sz="2400" dirty="0" err="1"/>
              <a:t>est</a:t>
            </a:r>
            <a:r>
              <a:rPr lang="en-US" sz="2400" dirty="0"/>
              <a:t> </a:t>
            </a:r>
            <a:r>
              <a:rPr lang="en-US" sz="2400" dirty="0" err="1"/>
              <a:t>voisin</a:t>
            </a:r>
            <a:r>
              <a:rPr lang="en-US" sz="2400" dirty="0"/>
              <a:t> d'un </a:t>
            </a:r>
            <a:r>
              <a:rPr lang="en-US" sz="2400" dirty="0" err="1"/>
              <a:t>autre</a:t>
            </a:r>
            <a:r>
              <a:rPr lang="en-US" sz="2400" dirty="0"/>
              <a:t> point </a:t>
            </a:r>
            <a:r>
              <a:rPr lang="en-US" sz="2400" dirty="0" err="1"/>
              <a:t>s'il</a:t>
            </a:r>
            <a:r>
              <a:rPr lang="en-US" sz="2400" dirty="0"/>
              <a:t> </a:t>
            </a:r>
            <a:r>
              <a:rPr lang="en-US" sz="2400" dirty="0" err="1"/>
              <a:t>est</a:t>
            </a:r>
            <a:r>
              <a:rPr lang="en-US" sz="2400" dirty="0"/>
              <a:t> à </a:t>
            </a:r>
            <a:r>
              <a:rPr lang="en-US" sz="2400" dirty="0" err="1"/>
              <a:t>une</a:t>
            </a:r>
            <a:r>
              <a:rPr lang="en-US" sz="2400" dirty="0"/>
              <a:t> distance</a:t>
            </a:r>
            <a:r>
              <a:rPr lang="en-US" sz="2400" dirty="0">
                <a:latin typeface="Arial"/>
                <a:cs typeface="Arial"/>
              </a:rPr>
              <a:t> </a:t>
            </a:r>
            <a:r>
              <a:rPr lang="en-US" sz="2400" dirty="0" err="1"/>
              <a:t>inférieure</a:t>
            </a:r>
            <a:r>
              <a:rPr lang="en-US" sz="2400" dirty="0"/>
              <a:t> à </a:t>
            </a:r>
            <a:r>
              <a:rPr lang="en-US" sz="2400" dirty="0" err="1"/>
              <a:t>une</a:t>
            </a:r>
            <a:r>
              <a:rPr lang="en-US" sz="2400" dirty="0"/>
              <a:t> </a:t>
            </a:r>
            <a:r>
              <a:rPr lang="en-US" sz="2400" dirty="0" err="1"/>
              <a:t>valeur</a:t>
            </a:r>
            <a:r>
              <a:rPr lang="en-US" sz="2400" dirty="0"/>
              <a:t> </a:t>
            </a:r>
            <a:r>
              <a:rPr lang="en-US" sz="2400" dirty="0" err="1"/>
              <a:t>fixée</a:t>
            </a:r>
          </a:p>
        </p:txBody>
      </p:sp>
    </p:spTree>
    <p:extLst>
      <p:ext uri="{BB962C8B-B14F-4D97-AF65-F5344CB8AC3E}">
        <p14:creationId xmlns:p14="http://schemas.microsoft.com/office/powerpoint/2010/main" val="1452929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E0942-F93C-45E7-9DCD-052FF85FF90B}"/>
              </a:ext>
            </a:extLst>
          </p:cNvPr>
          <p:cNvSpPr>
            <a:spLocks noGrp="1"/>
          </p:cNvSpPr>
          <p:nvPr>
            <p:ph type="title"/>
          </p:nvPr>
        </p:nvSpPr>
        <p:spPr/>
        <p:txBody>
          <a:bodyPr/>
          <a:lstStyle/>
          <a:p>
            <a:r>
              <a:rPr lang="en-US" dirty="0">
                <a:ea typeface="+mj-lt"/>
                <a:cs typeface="+mj-lt"/>
              </a:rPr>
              <a:t>Clustering: </a:t>
            </a:r>
            <a:r>
              <a:rPr lang="en-US" dirty="0" err="1">
                <a:ea typeface="+mj-lt"/>
                <a:cs typeface="+mj-lt"/>
              </a:rPr>
              <a:t>Méthodes</a:t>
            </a:r>
            <a:r>
              <a:rPr lang="en-US" dirty="0">
                <a:ea typeface="+mj-lt"/>
                <a:cs typeface="+mj-lt"/>
              </a:rPr>
              <a:t> à base de grille </a:t>
            </a:r>
            <a:endParaRPr lang="en-US"/>
          </a:p>
        </p:txBody>
      </p:sp>
      <p:sp>
        <p:nvSpPr>
          <p:cNvPr id="3" name="Content Placeholder 2">
            <a:extLst>
              <a:ext uri="{FF2B5EF4-FFF2-40B4-BE49-F238E27FC236}">
                <a16:creationId xmlns:a16="http://schemas.microsoft.com/office/drawing/2014/main" id="{C4FAC184-47E3-4C4F-A63A-E563BE55BCD2}"/>
              </a:ext>
            </a:extLst>
          </p:cNvPr>
          <p:cNvSpPr>
            <a:spLocks noGrp="1"/>
          </p:cNvSpPr>
          <p:nvPr>
            <p:ph idx="1"/>
          </p:nvPr>
        </p:nvSpPr>
        <p:spPr/>
        <p:txBody>
          <a:bodyPr vert="horz" lIns="91440" tIns="45720" rIns="91440" bIns="45720" rtlCol="0" anchor="t">
            <a:normAutofit/>
          </a:bodyPr>
          <a:lstStyle/>
          <a:p>
            <a:r>
              <a:rPr lang="en-US" dirty="0">
                <a:ea typeface="+mn-lt"/>
                <a:cs typeface="+mn-lt"/>
              </a:rPr>
              <a:t>Principe : </a:t>
            </a:r>
            <a:r>
              <a:rPr lang="en-US" dirty="0" err="1">
                <a:ea typeface="+mn-lt"/>
                <a:cs typeface="+mn-lt"/>
              </a:rPr>
              <a:t>basée</a:t>
            </a:r>
            <a:r>
              <a:rPr lang="en-US" dirty="0">
                <a:ea typeface="+mn-lt"/>
                <a:cs typeface="+mn-lt"/>
              </a:rPr>
              <a:t> sur le </a:t>
            </a:r>
            <a:r>
              <a:rPr lang="en-US" dirty="0" err="1">
                <a:ea typeface="+mn-lt"/>
                <a:cs typeface="+mn-lt"/>
              </a:rPr>
              <a:t>découpage</a:t>
            </a:r>
            <a:r>
              <a:rPr lang="en-US" dirty="0">
                <a:ea typeface="+mn-lt"/>
                <a:cs typeface="+mn-lt"/>
              </a:rPr>
              <a:t> de </a:t>
            </a:r>
            <a:r>
              <a:rPr lang="en-US" dirty="0" err="1">
                <a:ea typeface="+mn-lt"/>
                <a:cs typeface="+mn-lt"/>
              </a:rPr>
              <a:t>l'espace</a:t>
            </a:r>
            <a:r>
              <a:rPr lang="en-US" dirty="0">
                <a:ea typeface="+mn-lt"/>
                <a:cs typeface="+mn-lt"/>
              </a:rPr>
              <a:t> des observations </a:t>
            </a:r>
            <a:r>
              <a:rPr lang="en-US" dirty="0" err="1">
                <a:ea typeface="+mn-lt"/>
                <a:cs typeface="+mn-lt"/>
              </a:rPr>
              <a:t>suivant</a:t>
            </a:r>
            <a:r>
              <a:rPr lang="en-US" dirty="0">
                <a:ea typeface="+mn-lt"/>
                <a:cs typeface="+mn-lt"/>
              </a:rPr>
              <a:t> </a:t>
            </a:r>
            <a:r>
              <a:rPr lang="en-US" dirty="0" err="1">
                <a:ea typeface="+mn-lt"/>
                <a:cs typeface="+mn-lt"/>
              </a:rPr>
              <a:t>une</a:t>
            </a:r>
            <a:r>
              <a:rPr lang="en-US" dirty="0">
                <a:ea typeface="+mn-lt"/>
                <a:cs typeface="+mn-lt"/>
              </a:rPr>
              <a:t> grille</a:t>
            </a:r>
            <a:br>
              <a:rPr lang="en-US" dirty="0">
                <a:ea typeface="+mn-lt"/>
                <a:cs typeface="+mn-lt"/>
              </a:rPr>
            </a:br>
            <a:r>
              <a:rPr lang="en-US" dirty="0">
                <a:ea typeface="+mn-lt"/>
                <a:cs typeface="+mn-lt"/>
              </a:rPr>
              <a:t>– Après </a:t>
            </a:r>
            <a:r>
              <a:rPr lang="en-US" dirty="0" err="1">
                <a:ea typeface="+mn-lt"/>
                <a:cs typeface="+mn-lt"/>
              </a:rPr>
              <a:t>initialisation</a:t>
            </a:r>
            <a:r>
              <a:rPr lang="en-US" dirty="0">
                <a:ea typeface="+mn-lt"/>
                <a:cs typeface="+mn-lt"/>
              </a:rPr>
              <a:t>, </a:t>
            </a:r>
            <a:r>
              <a:rPr lang="en-US" dirty="0" err="1">
                <a:ea typeface="+mn-lt"/>
                <a:cs typeface="+mn-lt"/>
              </a:rPr>
              <a:t>toutes</a:t>
            </a:r>
            <a:r>
              <a:rPr lang="en-US" dirty="0">
                <a:ea typeface="+mn-lt"/>
                <a:cs typeface="+mn-lt"/>
              </a:rPr>
              <a:t> les </a:t>
            </a:r>
            <a:r>
              <a:rPr lang="en-US" dirty="0" err="1">
                <a:ea typeface="+mn-lt"/>
                <a:cs typeface="+mn-lt"/>
              </a:rPr>
              <a:t>opérations</a:t>
            </a:r>
            <a:r>
              <a:rPr lang="en-US" dirty="0">
                <a:ea typeface="+mn-lt"/>
                <a:cs typeface="+mn-lt"/>
              </a:rPr>
              <a:t> de clustering </a:t>
            </a:r>
            <a:r>
              <a:rPr lang="en-US" dirty="0" err="1">
                <a:ea typeface="+mn-lt"/>
                <a:cs typeface="+mn-lt"/>
              </a:rPr>
              <a:t>sont</a:t>
            </a:r>
            <a:r>
              <a:rPr lang="en-US" dirty="0">
                <a:ea typeface="+mn-lt"/>
                <a:cs typeface="+mn-lt"/>
              </a:rPr>
              <a:t> </a:t>
            </a:r>
            <a:r>
              <a:rPr lang="en-US" dirty="0" err="1">
                <a:ea typeface="+mn-lt"/>
                <a:cs typeface="+mn-lt"/>
              </a:rPr>
              <a:t>réalisées</a:t>
            </a:r>
            <a:r>
              <a:rPr lang="en-US" dirty="0">
                <a:ea typeface="+mn-lt"/>
                <a:cs typeface="+mn-lt"/>
              </a:rPr>
              <a:t> sur les cellules, </a:t>
            </a:r>
            <a:r>
              <a:rPr lang="en-US" dirty="0" err="1">
                <a:ea typeface="+mn-lt"/>
                <a:cs typeface="+mn-lt"/>
              </a:rPr>
              <a:t>plutôt</a:t>
            </a:r>
            <a:r>
              <a:rPr lang="en-US" dirty="0">
                <a:ea typeface="+mn-lt"/>
                <a:cs typeface="+mn-lt"/>
              </a:rPr>
              <a:t> que sur les </a:t>
            </a:r>
            <a:r>
              <a:rPr lang="en-US" dirty="0" err="1">
                <a:ea typeface="+mn-lt"/>
                <a:cs typeface="+mn-lt"/>
              </a:rPr>
              <a:t>données</a:t>
            </a:r>
            <a:br>
              <a:rPr lang="en-US" dirty="0">
                <a:ea typeface="+mn-lt"/>
                <a:cs typeface="+mn-lt"/>
              </a:rPr>
            </a:br>
            <a:r>
              <a:rPr lang="en-US" dirty="0">
                <a:ea typeface="+mn-lt"/>
                <a:cs typeface="+mn-lt"/>
              </a:rPr>
              <a:t>– Construction des clusters </a:t>
            </a:r>
            <a:r>
              <a:rPr lang="en-US" dirty="0" err="1">
                <a:ea typeface="+mn-lt"/>
                <a:cs typeface="+mn-lt"/>
              </a:rPr>
              <a:t>en</a:t>
            </a:r>
            <a:r>
              <a:rPr lang="en-US" dirty="0">
                <a:ea typeface="+mn-lt"/>
                <a:cs typeface="+mn-lt"/>
              </a:rPr>
              <a:t> </a:t>
            </a:r>
            <a:r>
              <a:rPr lang="en-US" dirty="0" err="1">
                <a:ea typeface="+mn-lt"/>
                <a:cs typeface="+mn-lt"/>
              </a:rPr>
              <a:t>assemblant</a:t>
            </a:r>
            <a:r>
              <a:rPr lang="en-US" dirty="0">
                <a:ea typeface="+mn-lt"/>
                <a:cs typeface="+mn-lt"/>
              </a:rPr>
              <a:t> les cellules </a:t>
            </a:r>
            <a:r>
              <a:rPr lang="en-US" dirty="0" err="1">
                <a:ea typeface="+mn-lt"/>
                <a:cs typeface="+mn-lt"/>
              </a:rPr>
              <a:t>voisines</a:t>
            </a:r>
            <a:r>
              <a:rPr lang="en-US" dirty="0">
                <a:ea typeface="+mn-lt"/>
                <a:cs typeface="+mn-lt"/>
              </a:rPr>
              <a:t> </a:t>
            </a:r>
            <a:r>
              <a:rPr lang="en-US" dirty="0" err="1">
                <a:ea typeface="+mn-lt"/>
                <a:cs typeface="+mn-lt"/>
              </a:rPr>
              <a:t>en</a:t>
            </a:r>
            <a:r>
              <a:rPr lang="en-US" dirty="0">
                <a:ea typeface="+mn-lt"/>
                <a:cs typeface="+mn-lt"/>
              </a:rPr>
              <a:t> </a:t>
            </a:r>
            <a:r>
              <a:rPr lang="en-US" dirty="0" err="1">
                <a:ea typeface="+mn-lt"/>
                <a:cs typeface="+mn-lt"/>
              </a:rPr>
              <a:t>terme</a:t>
            </a:r>
            <a:r>
              <a:rPr lang="en-US" dirty="0">
                <a:ea typeface="+mn-lt"/>
                <a:cs typeface="+mn-lt"/>
              </a:rPr>
              <a:t> de distance </a:t>
            </a:r>
            <a:endParaRPr lang="en-US" dirty="0"/>
          </a:p>
        </p:txBody>
      </p:sp>
    </p:spTree>
    <p:extLst>
      <p:ext uri="{BB962C8B-B14F-4D97-AF65-F5344CB8AC3E}">
        <p14:creationId xmlns:p14="http://schemas.microsoft.com/office/powerpoint/2010/main" val="2350402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5349-6957-4D53-88D7-EC86D25737A1}"/>
              </a:ext>
            </a:extLst>
          </p:cNvPr>
          <p:cNvSpPr>
            <a:spLocks noGrp="1"/>
          </p:cNvSpPr>
          <p:nvPr>
            <p:ph type="title"/>
          </p:nvPr>
        </p:nvSpPr>
        <p:spPr/>
        <p:txBody>
          <a:bodyPr/>
          <a:lstStyle/>
          <a:p>
            <a:r>
              <a:rPr lang="en-US" dirty="0"/>
              <a:t>Deepl Learning: Apprentissage </a:t>
            </a:r>
            <a:r>
              <a:rPr lang="en-US"/>
              <a:t>approfondie</a:t>
            </a:r>
          </a:p>
        </p:txBody>
      </p:sp>
      <p:sp>
        <p:nvSpPr>
          <p:cNvPr id="3" name="Content Placeholder 2">
            <a:extLst>
              <a:ext uri="{FF2B5EF4-FFF2-40B4-BE49-F238E27FC236}">
                <a16:creationId xmlns:a16="http://schemas.microsoft.com/office/drawing/2014/main" id="{E82A0081-FF6E-4A64-B981-B529F9A4E171}"/>
              </a:ext>
            </a:extLst>
          </p:cNvPr>
          <p:cNvSpPr>
            <a:spLocks noGrp="1"/>
          </p:cNvSpPr>
          <p:nvPr>
            <p:ph idx="1"/>
          </p:nvPr>
        </p:nvSpPr>
        <p:spPr>
          <a:xfrm>
            <a:off x="2589212" y="2133600"/>
            <a:ext cx="8915400" cy="4234822"/>
          </a:xfrm>
        </p:spPr>
        <p:txBody>
          <a:bodyPr vert="horz" lIns="91440" tIns="45720" rIns="91440" bIns="45720" rtlCol="0" anchor="t">
            <a:normAutofit/>
          </a:bodyPr>
          <a:lstStyle/>
          <a:p>
            <a:r>
              <a:rPr lang="en-US">
                <a:ea typeface="+mn-lt"/>
                <a:cs typeface="+mn-lt"/>
              </a:rPr>
              <a:t>fait partie d'une famille plus large de méthodes d' </a:t>
            </a:r>
            <a:r>
              <a:rPr lang="en-US" dirty="0">
                <a:ea typeface="+mn-lt"/>
                <a:cs typeface="+mn-lt"/>
                <a:hlinkClick r:id="rId2"/>
              </a:rPr>
              <a:t>apprentissage automatique</a:t>
            </a:r>
            <a:r>
              <a:rPr lang="en-US">
                <a:ea typeface="+mn-lt"/>
                <a:cs typeface="+mn-lt"/>
              </a:rPr>
              <a:t> basées sur </a:t>
            </a:r>
            <a:r>
              <a:rPr lang="en-US" dirty="0">
                <a:ea typeface="+mn-lt"/>
                <a:cs typeface="+mn-lt"/>
                <a:hlinkClick r:id="rId3"/>
              </a:rPr>
              <a:t>des réseaux de neurones artificiels</a:t>
            </a:r>
            <a:r>
              <a:rPr lang="en-US">
                <a:ea typeface="+mn-lt"/>
                <a:cs typeface="+mn-lt"/>
              </a:rPr>
              <a:t> avec </a:t>
            </a:r>
            <a:r>
              <a:rPr lang="en-US" dirty="0">
                <a:ea typeface="+mn-lt"/>
                <a:cs typeface="+mn-lt"/>
                <a:hlinkClick r:id="rId4"/>
              </a:rPr>
              <a:t>apprentissage</a:t>
            </a:r>
            <a:r>
              <a:rPr lang="en-US">
                <a:ea typeface="+mn-lt"/>
                <a:cs typeface="+mn-lt"/>
              </a:rPr>
              <a:t> par </a:t>
            </a:r>
            <a:r>
              <a:rPr lang="en-US" dirty="0">
                <a:ea typeface="+mn-lt"/>
                <a:cs typeface="+mn-lt"/>
                <a:hlinkClick r:id="rId4"/>
              </a:rPr>
              <a:t>représentation</a:t>
            </a:r>
            <a:r>
              <a:rPr lang="en-US">
                <a:ea typeface="+mn-lt"/>
                <a:cs typeface="+mn-lt"/>
              </a:rPr>
              <a:t> . L'apprentissage peut être </a:t>
            </a:r>
            <a:r>
              <a:rPr lang="en-US" dirty="0">
                <a:ea typeface="+mn-lt"/>
                <a:cs typeface="+mn-lt"/>
                <a:hlinkClick r:id="rId5"/>
              </a:rPr>
              <a:t>supervisé</a:t>
            </a:r>
            <a:r>
              <a:rPr lang="en-US">
                <a:ea typeface="+mn-lt"/>
                <a:cs typeface="+mn-lt"/>
              </a:rPr>
              <a:t> , </a:t>
            </a:r>
            <a:r>
              <a:rPr lang="en-US" dirty="0">
                <a:ea typeface="+mn-lt"/>
                <a:cs typeface="+mn-lt"/>
                <a:hlinkClick r:id="rId6"/>
              </a:rPr>
              <a:t>semi-supervisé</a:t>
            </a:r>
            <a:r>
              <a:rPr lang="en-US">
                <a:ea typeface="+mn-lt"/>
                <a:cs typeface="+mn-lt"/>
              </a:rPr>
              <a:t> ou </a:t>
            </a:r>
            <a:r>
              <a:rPr lang="en-US" dirty="0">
                <a:ea typeface="+mn-lt"/>
                <a:cs typeface="+mn-lt"/>
                <a:hlinkClick r:id="rId7"/>
              </a:rPr>
              <a:t>non supervisé</a:t>
            </a:r>
            <a:r>
              <a:rPr lang="en-US">
                <a:ea typeface="+mn-lt"/>
                <a:cs typeface="+mn-lt"/>
              </a:rPr>
              <a:t> . </a:t>
            </a:r>
            <a:r>
              <a:rPr lang="en-US" baseline="30000" dirty="0">
                <a:ea typeface="+mn-lt"/>
                <a:cs typeface="+mn-lt"/>
                <a:hlinkClick r:id="rId8"/>
              </a:rPr>
              <a:t>[1] </a:t>
            </a:r>
            <a:r>
              <a:rPr lang="en-US" baseline="30000" dirty="0">
                <a:ea typeface="+mn-lt"/>
                <a:cs typeface="+mn-lt"/>
                <a:hlinkClick r:id="rId9"/>
              </a:rPr>
              <a:t>[2] </a:t>
            </a:r>
            <a:r>
              <a:rPr lang="en-US" baseline="30000" dirty="0">
                <a:ea typeface="+mn-lt"/>
                <a:cs typeface="+mn-lt"/>
                <a:hlinkClick r:id="rId10"/>
              </a:rPr>
              <a:t>[3]</a:t>
            </a:r>
            <a:endParaRPr lang="en-US"/>
          </a:p>
          <a:p>
            <a:r>
              <a:rPr lang="en-US">
                <a:ea typeface="+mn-lt"/>
                <a:cs typeface="+mn-lt"/>
              </a:rPr>
              <a:t>Architectures profondes d' apprentissage telles que les </a:t>
            </a:r>
            <a:r>
              <a:rPr lang="en-US" dirty="0">
                <a:ea typeface="+mn-lt"/>
                <a:cs typeface="+mn-lt"/>
                <a:hlinkClick r:id="rId11"/>
              </a:rPr>
              <a:t>réseaux de neurones profonds</a:t>
            </a:r>
            <a:r>
              <a:rPr lang="en-US">
                <a:ea typeface="+mn-lt"/>
                <a:cs typeface="+mn-lt"/>
              </a:rPr>
              <a:t> , </a:t>
            </a:r>
            <a:r>
              <a:rPr lang="en-US" dirty="0">
                <a:ea typeface="+mn-lt"/>
                <a:cs typeface="+mn-lt"/>
                <a:hlinkClick r:id="rId12"/>
              </a:rPr>
              <a:t>réseaux de croyances profondes</a:t>
            </a:r>
            <a:r>
              <a:rPr lang="en-US">
                <a:ea typeface="+mn-lt"/>
                <a:cs typeface="+mn-lt"/>
              </a:rPr>
              <a:t> , l' </a:t>
            </a:r>
            <a:r>
              <a:rPr lang="en-US" dirty="0">
                <a:ea typeface="+mn-lt"/>
                <a:cs typeface="+mn-lt"/>
                <a:hlinkClick r:id="rId13"/>
              </a:rPr>
              <a:t>apprentissage de renforcement profond</a:t>
            </a:r>
            <a:r>
              <a:rPr lang="en-US">
                <a:ea typeface="+mn-lt"/>
                <a:cs typeface="+mn-lt"/>
              </a:rPr>
              <a:t> , les </a:t>
            </a:r>
            <a:r>
              <a:rPr lang="en-US" dirty="0">
                <a:ea typeface="+mn-lt"/>
                <a:cs typeface="+mn-lt"/>
                <a:hlinkClick r:id="rId14"/>
              </a:rPr>
              <a:t>réseaux de neurones récurrents</a:t>
            </a:r>
            <a:r>
              <a:rPr lang="en-US">
                <a:ea typeface="+mn-lt"/>
                <a:cs typeface="+mn-lt"/>
              </a:rPr>
              <a:t> et les </a:t>
            </a:r>
            <a:r>
              <a:rPr lang="en-US" dirty="0">
                <a:ea typeface="+mn-lt"/>
                <a:cs typeface="+mn-lt"/>
                <a:hlinkClick r:id="rId15"/>
              </a:rPr>
              <a:t>réseaux de neurones convolutionnels</a:t>
            </a:r>
            <a:r>
              <a:rPr lang="en-US">
                <a:ea typeface="+mn-lt"/>
                <a:cs typeface="+mn-lt"/>
              </a:rPr>
              <a:t> ont été appliqués aux domaines , y compris la </a:t>
            </a:r>
            <a:r>
              <a:rPr lang="en-US" dirty="0">
                <a:ea typeface="+mn-lt"/>
                <a:cs typeface="+mn-lt"/>
                <a:hlinkClick r:id="rId16"/>
              </a:rPr>
              <a:t>vision par ordinateur</a:t>
            </a:r>
            <a:r>
              <a:rPr lang="en-US">
                <a:ea typeface="+mn-lt"/>
                <a:cs typeface="+mn-lt"/>
              </a:rPr>
              <a:t> , la </a:t>
            </a:r>
            <a:r>
              <a:rPr lang="en-US" dirty="0">
                <a:ea typeface="+mn-lt"/>
                <a:cs typeface="+mn-lt"/>
                <a:hlinkClick r:id="rId17"/>
              </a:rPr>
              <a:t>reconnaissance vocale</a:t>
            </a:r>
            <a:r>
              <a:rPr lang="en-US">
                <a:ea typeface="+mn-lt"/>
                <a:cs typeface="+mn-lt"/>
              </a:rPr>
              <a:t> , le </a:t>
            </a:r>
            <a:r>
              <a:rPr lang="en-US" dirty="0">
                <a:ea typeface="+mn-lt"/>
                <a:cs typeface="+mn-lt"/>
                <a:hlinkClick r:id="rId18"/>
              </a:rPr>
              <a:t>traitement du langage naturel</a:t>
            </a:r>
            <a:r>
              <a:rPr lang="en-US">
                <a:ea typeface="+mn-lt"/>
                <a:cs typeface="+mn-lt"/>
              </a:rPr>
              <a:t> , la </a:t>
            </a:r>
            <a:r>
              <a:rPr lang="en-US" dirty="0">
                <a:ea typeface="+mn-lt"/>
                <a:cs typeface="+mn-lt"/>
                <a:hlinkClick r:id="rId19"/>
              </a:rPr>
              <a:t>traduction automatique</a:t>
            </a:r>
            <a:r>
              <a:rPr lang="en-US">
                <a:ea typeface="+mn-lt"/>
                <a:cs typeface="+mn-lt"/>
              </a:rPr>
              <a:t> , </a:t>
            </a:r>
            <a:r>
              <a:rPr lang="en-US" dirty="0">
                <a:ea typeface="+mn-lt"/>
                <a:cs typeface="+mn-lt"/>
                <a:hlinkClick r:id="rId20"/>
              </a:rPr>
              <a:t>bio - informatique</a:t>
            </a:r>
            <a:r>
              <a:rPr lang="en-US">
                <a:ea typeface="+mn-lt"/>
                <a:cs typeface="+mn-lt"/>
              </a:rPr>
              <a:t> , la </a:t>
            </a:r>
            <a:r>
              <a:rPr lang="en-US" dirty="0">
                <a:ea typeface="+mn-lt"/>
                <a:cs typeface="+mn-lt"/>
                <a:hlinkClick r:id="rId21"/>
              </a:rPr>
              <a:t>conception de médicaments</a:t>
            </a:r>
            <a:r>
              <a:rPr lang="en-US">
                <a:ea typeface="+mn-lt"/>
                <a:cs typeface="+mn-lt"/>
              </a:rPr>
              <a:t> , </a:t>
            </a:r>
            <a:r>
              <a:rPr lang="en-US" dirty="0">
                <a:ea typeface="+mn-lt"/>
                <a:cs typeface="+mn-lt"/>
                <a:hlinkClick r:id="rId22"/>
              </a:rPr>
              <a:t>médicale programmes d'analyse d'images</a:t>
            </a:r>
            <a:r>
              <a:rPr lang="en-US">
                <a:ea typeface="+mn-lt"/>
                <a:cs typeface="+mn-lt"/>
              </a:rPr>
              <a:t> , d'inspection des matériaux et de </a:t>
            </a:r>
            <a:r>
              <a:rPr lang="en-US" dirty="0">
                <a:ea typeface="+mn-lt"/>
                <a:cs typeface="+mn-lt"/>
                <a:hlinkClick r:id="rId23"/>
              </a:rPr>
              <a:t>jeux de société</a:t>
            </a:r>
            <a:r>
              <a:rPr lang="en-US">
                <a:ea typeface="+mn-lt"/>
                <a:cs typeface="+mn-lt"/>
              </a:rPr>
              <a:t> , où ils ont produit des résultats comparables et, dans certains cas, surpassant les performances des experts humains.</a:t>
            </a:r>
            <a:endParaRPr lang="en-US"/>
          </a:p>
          <a:p>
            <a:endParaRPr lang="en-US" dirty="0"/>
          </a:p>
        </p:txBody>
      </p:sp>
    </p:spTree>
    <p:extLst>
      <p:ext uri="{BB962C8B-B14F-4D97-AF65-F5344CB8AC3E}">
        <p14:creationId xmlns:p14="http://schemas.microsoft.com/office/powerpoint/2010/main" val="3163289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ABA845-CF29-46BB-9E07-88D7F9A42BFC}"/>
              </a:ext>
            </a:extLst>
          </p:cNvPr>
          <p:cNvSpPr>
            <a:spLocks noGrp="1"/>
          </p:cNvSpPr>
          <p:nvPr>
            <p:ph idx="1"/>
          </p:nvPr>
        </p:nvSpPr>
        <p:spPr>
          <a:xfrm>
            <a:off x="2112962" y="323850"/>
            <a:ext cx="8915400" cy="3777622"/>
          </a:xfrm>
        </p:spPr>
        <p:txBody>
          <a:bodyPr vert="horz" lIns="91440" tIns="45720" rIns="91440" bIns="45720" rtlCol="0" anchor="t">
            <a:normAutofit fontScale="92500" lnSpcReduction="20000"/>
          </a:bodyPr>
          <a:lstStyle/>
          <a:p>
            <a:r>
              <a:rPr lang="en-US">
                <a:ea typeface="+mn-lt"/>
                <a:cs typeface="+mn-lt"/>
              </a:rPr>
              <a:t>L'apprentissage en profondeur est une classe d' </a:t>
            </a:r>
            <a:r>
              <a:rPr lang="en-US" dirty="0">
                <a:ea typeface="+mn-lt"/>
                <a:cs typeface="+mn-lt"/>
                <a:hlinkClick r:id="rId2"/>
              </a:rPr>
              <a:t>algorithmes d' </a:t>
            </a:r>
            <a:r>
              <a:rPr lang="en-US" dirty="0">
                <a:ea typeface="+mn-lt"/>
                <a:cs typeface="+mn-lt"/>
                <a:hlinkClick r:id="rId3"/>
              </a:rPr>
              <a:t>apprentissage automatique</a:t>
            </a:r>
            <a:r>
              <a:rPr lang="en-US">
                <a:ea typeface="+mn-lt"/>
                <a:cs typeface="+mn-lt"/>
              </a:rPr>
              <a:t> qui </a:t>
            </a:r>
            <a:r>
              <a:rPr lang="en-US" baseline="30000" dirty="0">
                <a:ea typeface="+mn-lt"/>
                <a:cs typeface="+mn-lt"/>
                <a:hlinkClick r:id="rId4"/>
              </a:rPr>
              <a:t>[12]</a:t>
            </a:r>
            <a:r>
              <a:rPr lang="en-US" baseline="30000">
                <a:ea typeface="+mn-lt"/>
                <a:cs typeface="+mn-lt"/>
              </a:rPr>
              <a:t> ( pp199-200 )</a:t>
            </a:r>
            <a:r>
              <a:rPr lang="en-US">
                <a:ea typeface="+mn-lt"/>
                <a:cs typeface="+mn-lt"/>
              </a:rPr>
              <a:t> utilise plusieurs couches pour extraire progressivement des caractéristiques de niveau supérieur de l'entrée brute. Par exemple, dans </a:t>
            </a:r>
            <a:r>
              <a:rPr lang="en-US" dirty="0">
                <a:ea typeface="+mn-lt"/>
                <a:cs typeface="+mn-lt"/>
                <a:hlinkClick r:id="rId5"/>
              </a:rPr>
              <a:t>le traitement d'images</a:t>
            </a:r>
            <a:r>
              <a:rPr lang="en-US" dirty="0">
                <a:ea typeface="+mn-lt"/>
                <a:cs typeface="+mn-lt"/>
              </a:rPr>
              <a:t> </a:t>
            </a:r>
            <a:r>
              <a:rPr lang="en-US">
                <a:ea typeface="+mn-lt"/>
                <a:cs typeface="+mn-lt"/>
              </a:rPr>
              <a:t>, les couches inférieures peuvent identifier les contours, tandis que les couches supérieures peuvent identifier les concepts pertinents pour un humain, tels que les chiffres, les lettres ou les visages.</a:t>
            </a:r>
          </a:p>
          <a:p>
            <a:r>
              <a:rPr lang="en-US" b="1">
                <a:ea typeface="+mn-lt"/>
                <a:cs typeface="+mn-lt"/>
              </a:rPr>
              <a:t>L'apprentissage profond</a:t>
            </a:r>
            <a:r>
              <a:rPr lang="en-US">
                <a:ea typeface="+mn-lt"/>
                <a:cs typeface="+mn-lt"/>
              </a:rPr>
              <a:t> est un sous-domaine de l'apprentissage automatique concernant les algorithmes inspirés de la structure et de la fonction du cerveau appelés </a:t>
            </a:r>
            <a:r>
              <a:rPr lang="en-US" b="1">
                <a:ea typeface="+mn-lt"/>
                <a:cs typeface="+mn-lt"/>
              </a:rPr>
              <a:t>réseaux de neurones artificiels</a:t>
            </a:r>
            <a:r>
              <a:rPr lang="en-US">
                <a:ea typeface="+mn-lt"/>
                <a:cs typeface="+mn-lt"/>
              </a:rPr>
              <a:t> .</a:t>
            </a:r>
            <a:endParaRPr lang="en-US" dirty="0">
              <a:ea typeface="+mn-lt"/>
              <a:cs typeface="+mn-lt"/>
            </a:endParaRPr>
          </a:p>
          <a:p>
            <a:endParaRPr lang="en-US" dirty="0"/>
          </a:p>
          <a:p>
            <a:endParaRPr lang="en-US" dirty="0"/>
          </a:p>
          <a:p>
            <a:endParaRPr lang="en-US" dirty="0"/>
          </a:p>
          <a:p>
            <a:endParaRPr lang="en-US" dirty="0"/>
          </a:p>
          <a:p>
            <a:r>
              <a:rPr lang="en-US"/>
              <a:t>Exemple : alphago de google</a:t>
            </a:r>
            <a:endParaRPr lang="en-US" dirty="0"/>
          </a:p>
        </p:txBody>
      </p:sp>
    </p:spTree>
    <p:extLst>
      <p:ext uri="{BB962C8B-B14F-4D97-AF65-F5344CB8AC3E}">
        <p14:creationId xmlns:p14="http://schemas.microsoft.com/office/powerpoint/2010/main" val="3682245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3256-525F-4EA6-9C5A-92BDDC4CB5F6}"/>
              </a:ext>
            </a:extLst>
          </p:cNvPr>
          <p:cNvSpPr>
            <a:spLocks noGrp="1"/>
          </p:cNvSpPr>
          <p:nvPr>
            <p:ph type="title"/>
          </p:nvPr>
        </p:nvSpPr>
        <p:spPr/>
        <p:txBody>
          <a:bodyPr/>
          <a:lstStyle/>
          <a:p>
            <a:pPr marL="285750" indent="-285750">
              <a:spcBef>
                <a:spcPts val="1000"/>
              </a:spcBef>
              <a:buFont typeface="Arial"/>
              <a:buChar char="•"/>
            </a:pPr>
            <a:r>
              <a:rPr lang="en-US" b="1">
                <a:ea typeface="+mj-lt"/>
                <a:cs typeface="+mj-lt"/>
              </a:rPr>
              <a:t>Comment fonctionne l'apprentissage en profondeur</a:t>
            </a:r>
            <a:endParaRPr lang="en-US">
              <a:ea typeface="+mj-lt"/>
              <a:cs typeface="+mj-lt"/>
            </a:endParaRPr>
          </a:p>
          <a:p>
            <a:endParaRPr lang="en-US" dirty="0"/>
          </a:p>
        </p:txBody>
      </p:sp>
      <p:sp>
        <p:nvSpPr>
          <p:cNvPr id="3" name="Content Placeholder 2">
            <a:extLst>
              <a:ext uri="{FF2B5EF4-FFF2-40B4-BE49-F238E27FC236}">
                <a16:creationId xmlns:a16="http://schemas.microsoft.com/office/drawing/2014/main" id="{BE6CBC77-14EC-4629-AD6D-D4672B21454C}"/>
              </a:ext>
            </a:extLst>
          </p:cNvPr>
          <p:cNvSpPr>
            <a:spLocks noGrp="1"/>
          </p:cNvSpPr>
          <p:nvPr>
            <p:ph idx="1"/>
          </p:nvPr>
        </p:nvSpPr>
        <p:spPr/>
        <p:txBody>
          <a:bodyPr vert="horz" lIns="91440" tIns="45720" rIns="91440" bIns="45720" rtlCol="0" anchor="t">
            <a:normAutofit/>
          </a:bodyPr>
          <a:lstStyle/>
          <a:p>
            <a:r>
              <a:rPr lang="en-US">
                <a:ea typeface="+mn-lt"/>
                <a:cs typeface="+mn-lt"/>
              </a:rPr>
              <a:t>Les programmes informatiques qui utilisent l'apprentissage en profondeur suivent à peu près le même processus que le tout-petit qui apprend à identifier le chien. Chaque algorithme de la hiérarchie applique une transformation non linéaire à son entrée et utilise ce qu'il apprend pour créer un modèle statistique en sortie. </a:t>
            </a:r>
            <a:r>
              <a:rPr lang="en-US" u="sng" dirty="0">
                <a:ea typeface="+mn-lt"/>
                <a:cs typeface="+mn-lt"/>
                <a:hlinkClick r:id="rId2"/>
              </a:rPr>
              <a:t>Les itérations se</a:t>
            </a:r>
            <a:r>
              <a:rPr lang="en-US">
                <a:ea typeface="+mn-lt"/>
                <a:cs typeface="+mn-lt"/>
              </a:rPr>
              <a:t> poursuivent jusqu'à ce que la sortie ait atteint un niveau de précision acceptable. Le nombre de couches de </a:t>
            </a:r>
            <a:r>
              <a:rPr lang="en-US" u="sng" dirty="0">
                <a:ea typeface="+mn-lt"/>
                <a:cs typeface="+mn-lt"/>
                <a:hlinkClick r:id="rId3"/>
              </a:rPr>
              <a:t>traitement</a:t>
            </a:r>
            <a:r>
              <a:rPr lang="en-US">
                <a:ea typeface="+mn-lt"/>
                <a:cs typeface="+mn-lt"/>
              </a:rPr>
              <a:t> par lesquelles les données doivent passer est ce qui a inspiré l'étiquette </a:t>
            </a:r>
            <a:r>
              <a:rPr lang="en-US" i="1">
                <a:ea typeface="+mn-lt"/>
                <a:cs typeface="+mn-lt"/>
              </a:rPr>
              <a:t>deep</a:t>
            </a:r>
            <a:r>
              <a:rPr lang="en-US" dirty="0">
                <a:ea typeface="+mn-lt"/>
                <a:cs typeface="+mn-lt"/>
              </a:rPr>
              <a:t> </a:t>
            </a:r>
            <a:endParaRPr lang="en-US"/>
          </a:p>
          <a:p>
            <a:endParaRPr lang="en-US" dirty="0"/>
          </a:p>
        </p:txBody>
      </p:sp>
    </p:spTree>
    <p:extLst>
      <p:ext uri="{BB962C8B-B14F-4D97-AF65-F5344CB8AC3E}">
        <p14:creationId xmlns:p14="http://schemas.microsoft.com/office/powerpoint/2010/main" val="4241591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B76025-B136-400B-9C1F-9F05A20EF615}"/>
              </a:ext>
            </a:extLst>
          </p:cNvPr>
          <p:cNvSpPr>
            <a:spLocks noGrp="1"/>
          </p:cNvSpPr>
          <p:nvPr>
            <p:ph idx="1"/>
          </p:nvPr>
        </p:nvSpPr>
        <p:spPr>
          <a:xfrm>
            <a:off x="2217737" y="0"/>
            <a:ext cx="9915525" cy="6673222"/>
          </a:xfrm>
        </p:spPr>
        <p:txBody>
          <a:bodyPr vert="horz" lIns="91440" tIns="45720" rIns="91440" bIns="45720" rtlCol="0" anchor="t">
            <a:normAutofit/>
          </a:bodyPr>
          <a:lstStyle/>
          <a:p>
            <a:r>
              <a:rPr lang="en-US">
                <a:ea typeface="+mn-lt"/>
                <a:cs typeface="+mn-lt"/>
              </a:rPr>
              <a:t>Initialement, le programme informatique peut être fourni avec des données d'entraînement - un ensemble d'images pour lesquelles un humain a étiqueté chaque image </a:t>
            </a:r>
            <a:r>
              <a:rPr lang="en-US" i="1">
                <a:ea typeface="+mn-lt"/>
                <a:cs typeface="+mn-lt"/>
              </a:rPr>
              <a:t>chien</a:t>
            </a:r>
            <a:r>
              <a:rPr lang="en-US">
                <a:ea typeface="+mn-lt"/>
                <a:cs typeface="+mn-lt"/>
              </a:rPr>
              <a:t> ou </a:t>
            </a:r>
            <a:r>
              <a:rPr lang="en-US" i="1">
                <a:ea typeface="+mn-lt"/>
                <a:cs typeface="+mn-lt"/>
              </a:rPr>
              <a:t>non chien</a:t>
            </a:r>
            <a:r>
              <a:rPr lang="en-US">
                <a:ea typeface="+mn-lt"/>
                <a:cs typeface="+mn-lt"/>
              </a:rPr>
              <a:t> avec des métabalises. Le programme utilise les informations qu'il reçoit des données d'entraînement pour créer un ensemble de fonctionnalités pour le </a:t>
            </a:r>
            <a:r>
              <a:rPr lang="en-US" i="1">
                <a:ea typeface="+mn-lt"/>
                <a:cs typeface="+mn-lt"/>
              </a:rPr>
              <a:t>chien</a:t>
            </a:r>
            <a:r>
              <a:rPr lang="en-US">
                <a:ea typeface="+mn-lt"/>
                <a:cs typeface="+mn-lt"/>
              </a:rPr>
              <a:t> et créer un modèle prédictif. Dans ce cas, le modèle créé en premier lieu par l'ordinateur peut prédire que tout ce qui a quatre pattes et une queue dans une image doit être étiqueté </a:t>
            </a:r>
            <a:r>
              <a:rPr lang="en-US" i="1">
                <a:ea typeface="+mn-lt"/>
                <a:cs typeface="+mn-lt"/>
              </a:rPr>
              <a:t>chien</a:t>
            </a:r>
            <a:r>
              <a:rPr lang="en-US">
                <a:ea typeface="+mn-lt"/>
                <a:cs typeface="+mn-lt"/>
              </a:rPr>
              <a:t> . Bien sûr, le programme ne connaît pas les étiquettes </a:t>
            </a:r>
            <a:r>
              <a:rPr lang="en-US" i="1">
                <a:ea typeface="+mn-lt"/>
                <a:cs typeface="+mn-lt"/>
              </a:rPr>
              <a:t>quatre pattes</a:t>
            </a:r>
            <a:r>
              <a:rPr lang="en-US">
                <a:ea typeface="+mn-lt"/>
                <a:cs typeface="+mn-lt"/>
              </a:rPr>
              <a:t> ou </a:t>
            </a:r>
            <a:r>
              <a:rPr lang="en-US" i="1">
                <a:ea typeface="+mn-lt"/>
                <a:cs typeface="+mn-lt"/>
              </a:rPr>
              <a:t>queue</a:t>
            </a:r>
            <a:r>
              <a:rPr lang="en-US">
                <a:ea typeface="+mn-lt"/>
                <a:cs typeface="+mn-lt"/>
              </a:rPr>
              <a:t> . Il recherchera simplement des motifs de pixels dans les données numériques. À chaque itération, le modèle prédictif devient plus complexe et plus précis.</a:t>
            </a:r>
            <a:endParaRPr lang="en-US"/>
          </a:p>
          <a:p>
            <a:r>
              <a:rPr lang="en-US">
                <a:ea typeface="+mn-lt"/>
                <a:cs typeface="+mn-lt"/>
              </a:rPr>
              <a:t>Contrairement au tout-petit, qui prendra des semaines voire des mois pour comprendre le concept de </a:t>
            </a:r>
            <a:r>
              <a:rPr lang="en-US" i="1">
                <a:ea typeface="+mn-lt"/>
                <a:cs typeface="+mn-lt"/>
              </a:rPr>
              <a:t>chien</a:t>
            </a:r>
            <a:r>
              <a:rPr lang="en-US">
                <a:ea typeface="+mn-lt"/>
                <a:cs typeface="+mn-lt"/>
              </a:rPr>
              <a:t> , un programme informatique qui utilise des algorithmes d'apprentissage en profondeur peut afficher un ensemble d'entraînement et trier des millions d'images, identifiant avec précision quelles images contiennent des chiens en quelques minutes. minutes.</a:t>
            </a:r>
            <a:endParaRPr lang="en-US"/>
          </a:p>
          <a:p>
            <a:r>
              <a:rPr lang="en-US">
                <a:ea typeface="+mn-lt"/>
                <a:cs typeface="+mn-lt"/>
              </a:rPr>
              <a:t>Pour atteindre un niveau de précision acceptable, les programmes d'apprentissage en profondeur nécessitent un accès à d' </a:t>
            </a:r>
            <a:r>
              <a:rPr lang="en-US" u="sng">
                <a:ea typeface="+mn-lt"/>
                <a:cs typeface="+mn-lt"/>
                <a:hlinkClick r:id="rId2"/>
              </a:rPr>
              <a:t>immenses quantités de données de formation</a:t>
            </a:r>
            <a:r>
              <a:rPr lang="en-US">
                <a:ea typeface="+mn-lt"/>
                <a:cs typeface="+mn-lt"/>
              </a:rPr>
              <a:t> et de puissance de traitement, dont aucune n'était facilement accessible aux programmeurs jusqu'à l'ère du </a:t>
            </a:r>
            <a:r>
              <a:rPr lang="en-US" u="sng">
                <a:ea typeface="+mn-lt"/>
                <a:cs typeface="+mn-lt"/>
                <a:hlinkClick r:id="rId3"/>
              </a:rPr>
              <a:t>big data</a:t>
            </a:r>
            <a:r>
              <a:rPr lang="en-US">
                <a:ea typeface="+mn-lt"/>
                <a:cs typeface="+mn-lt"/>
              </a:rPr>
              <a:t> et du </a:t>
            </a:r>
            <a:r>
              <a:rPr lang="en-US" u="sng">
                <a:ea typeface="+mn-lt"/>
                <a:cs typeface="+mn-lt"/>
                <a:hlinkClick r:id="rId4"/>
              </a:rPr>
              <a:t>cloud computing</a:t>
            </a:r>
            <a:r>
              <a:rPr lang="en-US">
                <a:ea typeface="+mn-lt"/>
                <a:cs typeface="+mn-lt"/>
              </a:rPr>
              <a:t> . </a:t>
            </a:r>
            <a:endParaRPr lang="en-US"/>
          </a:p>
          <a:p>
            <a:endParaRPr lang="en-US" dirty="0"/>
          </a:p>
        </p:txBody>
      </p:sp>
    </p:spTree>
    <p:extLst>
      <p:ext uri="{BB962C8B-B14F-4D97-AF65-F5344CB8AC3E}">
        <p14:creationId xmlns:p14="http://schemas.microsoft.com/office/powerpoint/2010/main" val="38150112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D35E5-7CB9-4D8F-9CCF-F217EE568150}"/>
              </a:ext>
            </a:extLst>
          </p:cNvPr>
          <p:cNvSpPr>
            <a:spLocks noGrp="1"/>
          </p:cNvSpPr>
          <p:nvPr>
            <p:ph type="title"/>
          </p:nvPr>
        </p:nvSpPr>
        <p:spPr/>
        <p:txBody>
          <a:bodyPr>
            <a:normAutofit/>
          </a:bodyPr>
          <a:lstStyle/>
          <a:p>
            <a:pPr marL="285750" indent="-285750">
              <a:spcBef>
                <a:spcPts val="1000"/>
              </a:spcBef>
              <a:buFont typeface="Arial"/>
              <a:buChar char="•"/>
            </a:pPr>
            <a:r>
              <a:rPr lang="en-US" b="1">
                <a:ea typeface="+mj-lt"/>
                <a:cs typeface="+mj-lt"/>
              </a:rPr>
              <a:t>Limites et défis</a:t>
            </a:r>
            <a:endParaRPr lang="en-US">
              <a:ea typeface="+mj-lt"/>
              <a:cs typeface="+mj-lt"/>
            </a:endParaRPr>
          </a:p>
          <a:p>
            <a:endParaRPr lang="en-US" dirty="0"/>
          </a:p>
        </p:txBody>
      </p:sp>
      <p:sp>
        <p:nvSpPr>
          <p:cNvPr id="3" name="Content Placeholder 2">
            <a:extLst>
              <a:ext uri="{FF2B5EF4-FFF2-40B4-BE49-F238E27FC236}">
                <a16:creationId xmlns:a16="http://schemas.microsoft.com/office/drawing/2014/main" id="{AFB1FE73-21A4-484F-B105-C13FF9204AC1}"/>
              </a:ext>
            </a:extLst>
          </p:cNvPr>
          <p:cNvSpPr>
            <a:spLocks noGrp="1"/>
          </p:cNvSpPr>
          <p:nvPr>
            <p:ph idx="1"/>
          </p:nvPr>
        </p:nvSpPr>
        <p:spPr/>
        <p:txBody>
          <a:bodyPr vert="horz" lIns="91440" tIns="45720" rIns="91440" bIns="45720" rtlCol="0" anchor="t">
            <a:normAutofit/>
          </a:bodyPr>
          <a:lstStyle/>
          <a:p>
            <a:r>
              <a:rPr lang="en-US">
                <a:ea typeface="+mn-lt"/>
                <a:cs typeface="+mn-lt"/>
              </a:rPr>
              <a:t>La plus grande limitation des modèles d'apprentissage en profondeur est qu'ils apprennent par l'observation. Cela signifie qu'ils ne savent que ce qu'il y avait dans les données sur lesquelles ils se sont entraînés. Si un utilisateur dispose d'une petite quantité de données ou qu'elles proviennent d'une source spécifique qui n'est pas nécessairement représentative du domaine fonctionnel plus large, les modèles n'apprendront pas de manière généralisable.</a:t>
            </a:r>
            <a:endParaRPr lang="en-US"/>
          </a:p>
          <a:p>
            <a:endParaRPr lang="en-US" dirty="0"/>
          </a:p>
        </p:txBody>
      </p:sp>
    </p:spTree>
    <p:extLst>
      <p:ext uri="{BB962C8B-B14F-4D97-AF65-F5344CB8AC3E}">
        <p14:creationId xmlns:p14="http://schemas.microsoft.com/office/powerpoint/2010/main" val="3828567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1323ADB-730F-4061-97A4-03124AA8278F}"/>
              </a:ext>
            </a:extLst>
          </p:cNvPr>
          <p:cNvPicPr>
            <a:picLocks noGrp="1" noChangeAspect="1"/>
          </p:cNvPicPr>
          <p:nvPr>
            <p:ph idx="1"/>
          </p:nvPr>
        </p:nvPicPr>
        <p:blipFill>
          <a:blip r:embed="rId2"/>
          <a:stretch>
            <a:fillRect/>
          </a:stretch>
        </p:blipFill>
        <p:spPr>
          <a:xfrm>
            <a:off x="3923886" y="1956857"/>
            <a:ext cx="5619750" cy="3400425"/>
          </a:xfrm>
        </p:spPr>
      </p:pic>
      <p:sp>
        <p:nvSpPr>
          <p:cNvPr id="5" name="TextBox 4">
            <a:extLst>
              <a:ext uri="{FF2B5EF4-FFF2-40B4-BE49-F238E27FC236}">
                <a16:creationId xmlns:a16="http://schemas.microsoft.com/office/drawing/2014/main" id="{8B4BAACC-EDE0-4C42-BFC3-2B4CBF84D145}"/>
              </a:ext>
            </a:extLst>
          </p:cNvPr>
          <p:cNvSpPr txBox="1"/>
          <p:nvPr/>
        </p:nvSpPr>
        <p:spPr>
          <a:xfrm>
            <a:off x="1926921" y="382044"/>
            <a:ext cx="431939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Modélisation</a:t>
            </a:r>
            <a:r>
              <a:rPr lang="en-US" dirty="0"/>
              <a:t> cognitive de </a:t>
            </a:r>
            <a:r>
              <a:rPr lang="en-US" dirty="0" err="1"/>
              <a:t>l’esprit</a:t>
            </a:r>
            <a:r>
              <a:rPr lang="en-US" dirty="0"/>
              <a:t> </a:t>
            </a:r>
            <a:r>
              <a:rPr lang="en-US" dirty="0" err="1"/>
              <a:t>humain</a:t>
            </a:r>
            <a:r>
              <a:rPr lang="en-US" dirty="0"/>
              <a:t>  </a:t>
            </a:r>
            <a:r>
              <a:rPr lang="en-US" dirty="0" err="1"/>
              <a:t>processeur</a:t>
            </a:r>
            <a:r>
              <a:rPr lang="en-US" dirty="0"/>
              <a:t> </a:t>
            </a:r>
            <a:r>
              <a:rPr lang="en-US" dirty="0" err="1"/>
              <a:t>actif</a:t>
            </a:r>
            <a:r>
              <a:rPr lang="en-US" dirty="0"/>
              <a:t>, un </a:t>
            </a:r>
            <a:r>
              <a:rPr lang="en-US" dirty="0" err="1"/>
              <a:t>système</a:t>
            </a:r>
            <a:r>
              <a:rPr lang="en-US" dirty="0"/>
              <a:t> d ’« input »,un </a:t>
            </a:r>
            <a:r>
              <a:rPr lang="en-US" dirty="0" err="1"/>
              <a:t>système</a:t>
            </a:r>
            <a:r>
              <a:rPr lang="en-US" dirty="0"/>
              <a:t> d’ « output » et des </a:t>
            </a:r>
            <a:r>
              <a:rPr lang="en-US" dirty="0" err="1"/>
              <a:t>mémoires</a:t>
            </a:r>
            <a:r>
              <a:rPr lang="en-US" dirty="0"/>
              <a:t> à court et long </a:t>
            </a:r>
            <a:r>
              <a:rPr lang="en-US" dirty="0" err="1"/>
              <a:t>termes</a:t>
            </a:r>
            <a:r>
              <a:rPr lang="en-US" dirty="0"/>
              <a:t>.</a:t>
            </a:r>
            <a:endParaRPr lang="en-US"/>
          </a:p>
        </p:txBody>
      </p:sp>
      <p:sp>
        <p:nvSpPr>
          <p:cNvPr id="6" name="TextBox 5">
            <a:extLst>
              <a:ext uri="{FF2B5EF4-FFF2-40B4-BE49-F238E27FC236}">
                <a16:creationId xmlns:a16="http://schemas.microsoft.com/office/drawing/2014/main" id="{936AC32F-BE1E-4D14-8058-CB0C8EB43DF1}"/>
              </a:ext>
            </a:extLst>
          </p:cNvPr>
          <p:cNvSpPr txBox="1"/>
          <p:nvPr/>
        </p:nvSpPr>
        <p:spPr>
          <a:xfrm>
            <a:off x="7709770" y="486427"/>
            <a:ext cx="341125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Logicisme : utilisation</a:t>
            </a:r>
          </a:p>
          <a:p>
            <a:r>
              <a:rPr lang="en-US"/>
              <a:t>de la logique des</a:t>
            </a:r>
          </a:p>
          <a:p>
            <a:r>
              <a:rPr lang="en-US"/>
              <a:t>prédicats pour faire des</a:t>
            </a:r>
          </a:p>
          <a:p>
            <a:r>
              <a:rPr lang="en-US"/>
              <a:t>inférences.</a:t>
            </a:r>
          </a:p>
        </p:txBody>
      </p:sp>
      <p:sp>
        <p:nvSpPr>
          <p:cNvPr id="7" name="TextBox 6">
            <a:extLst>
              <a:ext uri="{FF2B5EF4-FFF2-40B4-BE49-F238E27FC236}">
                <a16:creationId xmlns:a16="http://schemas.microsoft.com/office/drawing/2014/main" id="{E0FD570A-74FF-43AE-9514-38643793E221}"/>
              </a:ext>
            </a:extLst>
          </p:cNvPr>
          <p:cNvSpPr txBox="1"/>
          <p:nvPr/>
        </p:nvSpPr>
        <p:spPr>
          <a:xfrm>
            <a:off x="3158646" y="5402893"/>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Systèmes passant le test</a:t>
            </a:r>
          </a:p>
          <a:p>
            <a:r>
              <a:rPr lang="en-US"/>
              <a:t>de Turing.</a:t>
            </a:r>
          </a:p>
        </p:txBody>
      </p:sp>
      <p:sp>
        <p:nvSpPr>
          <p:cNvPr id="8" name="TextBox 7">
            <a:extLst>
              <a:ext uri="{FF2B5EF4-FFF2-40B4-BE49-F238E27FC236}">
                <a16:creationId xmlns:a16="http://schemas.microsoft.com/office/drawing/2014/main" id="{BB9538A3-EECD-488D-856B-2AB6B51AE2C9}"/>
              </a:ext>
            </a:extLst>
          </p:cNvPr>
          <p:cNvSpPr txBox="1"/>
          <p:nvPr/>
        </p:nvSpPr>
        <p:spPr>
          <a:xfrm>
            <a:off x="6791195" y="5402893"/>
            <a:ext cx="407930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Systèmes</a:t>
            </a:r>
            <a:r>
              <a:rPr lang="en-US" dirty="0"/>
              <a:t> </a:t>
            </a:r>
            <a:r>
              <a:rPr lang="en-US" dirty="0" err="1"/>
              <a:t>rationnels</a:t>
            </a:r>
            <a:r>
              <a:rPr lang="en-US" dirty="0"/>
              <a:t> : </a:t>
            </a:r>
            <a:r>
              <a:rPr lang="en-US" dirty="0" err="1"/>
              <a:t>essaye</a:t>
            </a:r>
            <a:r>
              <a:rPr lang="en-US" dirty="0"/>
              <a:t> </a:t>
            </a:r>
            <a:r>
              <a:rPr lang="en-US" dirty="0" err="1"/>
              <a:t>d’atteindre</a:t>
            </a:r>
            <a:r>
              <a:rPr lang="en-US" dirty="0"/>
              <a:t> les </a:t>
            </a:r>
            <a:r>
              <a:rPr lang="en-US" dirty="0" err="1"/>
              <a:t>objectifs</a:t>
            </a:r>
            <a:r>
              <a:rPr lang="en-US" dirty="0"/>
              <a:t> </a:t>
            </a:r>
            <a:r>
              <a:rPr lang="en-US" dirty="0" err="1"/>
              <a:t>selon</a:t>
            </a:r>
            <a:r>
              <a:rPr lang="en-US" dirty="0"/>
              <a:t> </a:t>
            </a:r>
            <a:r>
              <a:rPr lang="en-US" dirty="0" err="1"/>
              <a:t>ses</a:t>
            </a:r>
            <a:r>
              <a:rPr lang="en-US" dirty="0"/>
              <a:t> </a:t>
            </a:r>
            <a:r>
              <a:rPr lang="en-US" dirty="0" err="1"/>
              <a:t>ressources</a:t>
            </a:r>
            <a:r>
              <a:rPr lang="en-US" dirty="0"/>
              <a:t> et les </a:t>
            </a:r>
            <a:r>
              <a:rPr lang="en-US" dirty="0" err="1"/>
              <a:t>données</a:t>
            </a:r>
            <a:r>
              <a:rPr lang="en-US" dirty="0"/>
              <a:t>.</a:t>
            </a:r>
            <a:endParaRPr lang="en-US"/>
          </a:p>
        </p:txBody>
      </p:sp>
      <p:sp>
        <p:nvSpPr>
          <p:cNvPr id="9" name="TextBox 8">
            <a:extLst>
              <a:ext uri="{FF2B5EF4-FFF2-40B4-BE49-F238E27FC236}">
                <a16:creationId xmlns:a16="http://schemas.microsoft.com/office/drawing/2014/main" id="{A7E59FA0-01C9-4F90-9A09-90589BD0E376}"/>
              </a:ext>
            </a:extLst>
          </p:cNvPr>
          <p:cNvSpPr txBox="1"/>
          <p:nvPr/>
        </p:nvSpPr>
        <p:spPr>
          <a:xfrm>
            <a:off x="559496" y="2970757"/>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0000"/>
                </a:solidFill>
              </a:rPr>
              <a:t>==&gt;L’IA </a:t>
            </a:r>
            <a:r>
              <a:rPr lang="en-US" b="1" dirty="0" err="1">
                <a:solidFill>
                  <a:srgbClr val="FF0000"/>
                </a:solidFill>
              </a:rPr>
              <a:t>consiste</a:t>
            </a:r>
            <a:r>
              <a:rPr lang="en-US" b="1" dirty="0">
                <a:solidFill>
                  <a:srgbClr val="FF0000"/>
                </a:solidFill>
              </a:rPr>
              <a:t> à copier le </a:t>
            </a:r>
            <a:r>
              <a:rPr lang="en-US" b="1" dirty="0" err="1">
                <a:solidFill>
                  <a:srgbClr val="FF0000"/>
                </a:solidFill>
              </a:rPr>
              <a:t>cerveau</a:t>
            </a:r>
            <a:r>
              <a:rPr lang="en-US" b="1" dirty="0">
                <a:solidFill>
                  <a:srgbClr val="FF0000"/>
                </a:solidFill>
              </a:rPr>
              <a:t> </a:t>
            </a:r>
            <a:r>
              <a:rPr lang="en-US" b="1" dirty="0" err="1">
                <a:solidFill>
                  <a:srgbClr val="FF0000"/>
                </a:solidFill>
              </a:rPr>
              <a:t>humain</a:t>
            </a:r>
            <a:r>
              <a:rPr lang="en-US" b="1" dirty="0">
                <a:solidFill>
                  <a:srgbClr val="FF0000"/>
                </a:solidFill>
              </a:rPr>
              <a:t>.</a:t>
            </a:r>
          </a:p>
        </p:txBody>
      </p:sp>
    </p:spTree>
    <p:extLst>
      <p:ext uri="{BB962C8B-B14F-4D97-AF65-F5344CB8AC3E}">
        <p14:creationId xmlns:p14="http://schemas.microsoft.com/office/powerpoint/2010/main" val="35603124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3BDA-70BA-43EA-A261-D1820344BA6C}"/>
              </a:ext>
            </a:extLst>
          </p:cNvPr>
          <p:cNvSpPr>
            <a:spLocks noGrp="1"/>
          </p:cNvSpPr>
          <p:nvPr>
            <p:ph type="title"/>
          </p:nvPr>
        </p:nvSpPr>
        <p:spPr>
          <a:xfrm>
            <a:off x="2526250" y="-52165"/>
            <a:ext cx="8911687" cy="1280890"/>
          </a:xfrm>
        </p:spPr>
        <p:txBody>
          <a:bodyPr/>
          <a:lstStyle/>
          <a:p>
            <a:r>
              <a:rPr lang="en-US" dirty="0"/>
              <a:t>ML VS DL</a:t>
            </a:r>
          </a:p>
        </p:txBody>
      </p:sp>
      <p:pic>
        <p:nvPicPr>
          <p:cNvPr id="4" name="Picture 4">
            <a:extLst>
              <a:ext uri="{FF2B5EF4-FFF2-40B4-BE49-F238E27FC236}">
                <a16:creationId xmlns:a16="http://schemas.microsoft.com/office/drawing/2014/main" id="{00188FD6-8554-4B9B-82BC-3B1F8E6D67B3}"/>
              </a:ext>
            </a:extLst>
          </p:cNvPr>
          <p:cNvPicPr>
            <a:picLocks noGrp="1" noChangeAspect="1"/>
          </p:cNvPicPr>
          <p:nvPr>
            <p:ph idx="1"/>
          </p:nvPr>
        </p:nvPicPr>
        <p:blipFill>
          <a:blip r:embed="rId2"/>
          <a:stretch>
            <a:fillRect/>
          </a:stretch>
        </p:blipFill>
        <p:spPr>
          <a:xfrm>
            <a:off x="8021651" y="47625"/>
            <a:ext cx="4175097" cy="3949072"/>
          </a:xfrm>
        </p:spPr>
      </p:pic>
      <p:sp>
        <p:nvSpPr>
          <p:cNvPr id="3" name="TextBox 2">
            <a:extLst>
              <a:ext uri="{FF2B5EF4-FFF2-40B4-BE49-F238E27FC236}">
                <a16:creationId xmlns:a16="http://schemas.microsoft.com/office/drawing/2014/main" id="{7086333B-284B-4E4F-9AD7-612BF9058417}"/>
              </a:ext>
            </a:extLst>
          </p:cNvPr>
          <p:cNvSpPr txBox="1"/>
          <p:nvPr/>
        </p:nvSpPr>
        <p:spPr>
          <a:xfrm>
            <a:off x="1047750" y="1276350"/>
            <a:ext cx="706755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6C6C6C"/>
                </a:solidFill>
                <a:latin typeface="Arial"/>
                <a:cs typeface="Arial"/>
              </a:rPr>
              <a:t>L'apprentissage profond est un sous-ensemble de l'apprentissage automatique qui se différencie par la façon dont il résout les problèmes. L'apprentissage automatique nécessite un expert du domaine pour identifier les fonctionnalités les plus appliquées. D'autre part, l'apprentissage en profondeur comprend les fonctionnalités de manière incrémentielle, éliminant ainsi le besoin d'expertise dans le domaine. Cela rend les algorithmes d'apprentissage en profondeur beaucoup plus longs à former que les algorithmes d'apprentissage automatique, qui ne nécessitent que quelques secondes à quelques heures. Cependant, l'inverse est vrai lors des tests. Les algorithmes d'apprentissage en profondeur prennent beaucoup moins de temps pour exécuter des tests que les algorithmes d'apprentissage automatique, dont le temps de test augmente avec la taille des données.</a:t>
            </a:r>
          </a:p>
          <a:p>
            <a:r>
              <a:rPr lang="en-US">
                <a:solidFill>
                  <a:srgbClr val="6C6C6C"/>
                </a:solidFill>
                <a:latin typeface="Arial"/>
                <a:cs typeface="Arial"/>
              </a:rPr>
              <a:t>De plus, le machine learning ne nécessite pas les mêmes machines coûteuses et haut de gamme et les mêmes GPU hautes performances que le deep learning.</a:t>
            </a:r>
          </a:p>
          <a:p>
            <a:r>
              <a:rPr lang="en-US">
                <a:solidFill>
                  <a:srgbClr val="6C6C6C"/>
                </a:solidFill>
                <a:latin typeface="Arial"/>
                <a:cs typeface="Arial"/>
              </a:rPr>
              <a:t>RQ : +data </a:t>
            </a:r>
            <a:endParaRPr lang="en-US" dirty="0">
              <a:solidFill>
                <a:srgbClr val="6C6C6C"/>
              </a:solidFill>
              <a:latin typeface="Arial"/>
              <a:cs typeface="Arial"/>
            </a:endParaRPr>
          </a:p>
        </p:txBody>
      </p:sp>
    </p:spTree>
    <p:extLst>
      <p:ext uri="{BB962C8B-B14F-4D97-AF65-F5344CB8AC3E}">
        <p14:creationId xmlns:p14="http://schemas.microsoft.com/office/powerpoint/2010/main" val="4267964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29FDB58-23AC-4AD5-A33C-EA0D5528E53D}"/>
              </a:ext>
            </a:extLst>
          </p:cNvPr>
          <p:cNvPicPr>
            <a:picLocks noGrp="1" noChangeAspect="1"/>
          </p:cNvPicPr>
          <p:nvPr>
            <p:ph idx="1"/>
          </p:nvPr>
        </p:nvPicPr>
        <p:blipFill>
          <a:blip r:embed="rId2"/>
          <a:stretch>
            <a:fillRect/>
          </a:stretch>
        </p:blipFill>
        <p:spPr>
          <a:xfrm>
            <a:off x="2008187" y="731523"/>
            <a:ext cx="8277225" cy="4067175"/>
          </a:xfrm>
        </p:spPr>
      </p:pic>
    </p:spTree>
    <p:extLst>
      <p:ext uri="{BB962C8B-B14F-4D97-AF65-F5344CB8AC3E}">
        <p14:creationId xmlns:p14="http://schemas.microsoft.com/office/powerpoint/2010/main" val="1490194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1F171-6DAD-4E4B-80E7-A26E4A776871}"/>
              </a:ext>
            </a:extLst>
          </p:cNvPr>
          <p:cNvSpPr>
            <a:spLocks noGrp="1"/>
          </p:cNvSpPr>
          <p:nvPr>
            <p:ph type="title"/>
          </p:nvPr>
        </p:nvSpPr>
        <p:spPr/>
        <p:txBody>
          <a:bodyPr/>
          <a:lstStyle/>
          <a:p>
            <a:r>
              <a:rPr lang="en-US" dirty="0">
                <a:ea typeface="+mj-lt"/>
                <a:cs typeface="+mj-lt"/>
              </a:rPr>
              <a:t>AI VS ML VS DL</a:t>
            </a:r>
          </a:p>
          <a:p>
            <a:endParaRPr lang="en-US" dirty="0"/>
          </a:p>
        </p:txBody>
      </p:sp>
      <p:pic>
        <p:nvPicPr>
          <p:cNvPr id="4" name="Picture 4">
            <a:extLst>
              <a:ext uri="{FF2B5EF4-FFF2-40B4-BE49-F238E27FC236}">
                <a16:creationId xmlns:a16="http://schemas.microsoft.com/office/drawing/2014/main" id="{72346A6C-A02A-4F48-99ED-0DBFC12B4B6D}"/>
              </a:ext>
            </a:extLst>
          </p:cNvPr>
          <p:cNvPicPr>
            <a:picLocks noGrp="1" noChangeAspect="1"/>
          </p:cNvPicPr>
          <p:nvPr>
            <p:ph idx="1"/>
          </p:nvPr>
        </p:nvPicPr>
        <p:blipFill>
          <a:blip r:embed="rId2"/>
          <a:stretch>
            <a:fillRect/>
          </a:stretch>
        </p:blipFill>
        <p:spPr>
          <a:xfrm>
            <a:off x="4086486" y="1905000"/>
            <a:ext cx="4806427" cy="4939672"/>
          </a:xfrm>
        </p:spPr>
      </p:pic>
    </p:spTree>
    <p:extLst>
      <p:ext uri="{BB962C8B-B14F-4D97-AF65-F5344CB8AC3E}">
        <p14:creationId xmlns:p14="http://schemas.microsoft.com/office/powerpoint/2010/main" val="2427952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7637090-C3AC-42BC-A923-209D8413A84E}"/>
              </a:ext>
            </a:extLst>
          </p:cNvPr>
          <p:cNvPicPr>
            <a:picLocks noGrp="1" noChangeAspect="1"/>
          </p:cNvPicPr>
          <p:nvPr>
            <p:ph idx="1"/>
          </p:nvPr>
        </p:nvPicPr>
        <p:blipFill>
          <a:blip r:embed="rId2"/>
          <a:stretch>
            <a:fillRect/>
          </a:stretch>
        </p:blipFill>
        <p:spPr>
          <a:xfrm>
            <a:off x="1187711" y="228600"/>
            <a:ext cx="10308702" cy="6511297"/>
          </a:xfrm>
        </p:spPr>
      </p:pic>
    </p:spTree>
    <p:extLst>
      <p:ext uri="{BB962C8B-B14F-4D97-AF65-F5344CB8AC3E}">
        <p14:creationId xmlns:p14="http://schemas.microsoft.com/office/powerpoint/2010/main" val="12530031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9826BB-C372-4C79-B3AC-574ED2540E6D}"/>
              </a:ext>
            </a:extLst>
          </p:cNvPr>
          <p:cNvSpPr>
            <a:spLocks noGrp="1"/>
          </p:cNvSpPr>
          <p:nvPr>
            <p:ph idx="1"/>
          </p:nvPr>
        </p:nvSpPr>
        <p:spPr>
          <a:xfrm>
            <a:off x="2293937" y="590550"/>
            <a:ext cx="8915400" cy="3777622"/>
          </a:xfrm>
        </p:spPr>
        <p:txBody>
          <a:bodyPr vert="horz" lIns="91440" tIns="45720" rIns="91440" bIns="45720" rtlCol="0" anchor="t">
            <a:normAutofit lnSpcReduction="10000"/>
          </a:bodyPr>
          <a:lstStyle/>
          <a:p>
            <a:r>
              <a:rPr lang="en-US" b="1">
                <a:ea typeface="+mn-lt"/>
                <a:cs typeface="+mn-lt"/>
              </a:rPr>
              <a:t>L'intelligence artificielle</a:t>
            </a:r>
            <a:r>
              <a:rPr lang="en-US">
                <a:ea typeface="+mn-lt"/>
                <a:cs typeface="+mn-lt"/>
              </a:rPr>
              <a:t> est une science comme les mathématiques ou la biologie. Il étudie les moyens de créer des programmes et des machines intelligents capables de résoudre des problèmes de manière créative, ce qui a toujours été considéré comme une prérogative humaine.</a:t>
            </a:r>
            <a:endParaRPr lang="en-US"/>
          </a:p>
          <a:p>
            <a:r>
              <a:rPr lang="en-US" b="1">
                <a:ea typeface="+mn-lt"/>
                <a:cs typeface="+mn-lt"/>
              </a:rPr>
              <a:t>L'apprentissage automatique</a:t>
            </a:r>
            <a:r>
              <a:rPr lang="en-US">
                <a:ea typeface="+mn-lt"/>
                <a:cs typeface="+mn-lt"/>
              </a:rPr>
              <a:t> est un sous-ensemble de l'intelligence artificielle (IA) qui permet aux systèmes d'apprendre et de s'améliorer automatiquement à partir de l'expérience sans être explicitement programmés. En ML, il existe différents algorithmes (par exemple les réseaux de neurones) qui aident à résoudre les problèmes.</a:t>
            </a:r>
            <a:endParaRPr lang="en-US"/>
          </a:p>
          <a:p>
            <a:r>
              <a:rPr lang="en-US" b="1">
                <a:ea typeface="+mn-lt"/>
                <a:cs typeface="+mn-lt"/>
              </a:rPr>
              <a:t>L'apprentissage profond, ou apprentissage neuronal profond</a:t>
            </a:r>
            <a:r>
              <a:rPr lang="en-US">
                <a:ea typeface="+mn-lt"/>
                <a:cs typeface="+mn-lt"/>
              </a:rPr>
              <a:t> , est un sous-ensemble de l'apprentissage automatique, qui utilise les réseaux de neurones pour analyser différents facteurs avec une structure similaire au système neuronal humain.</a:t>
            </a:r>
            <a:endParaRPr lang="en-US"/>
          </a:p>
          <a:p>
            <a:endParaRPr lang="en-US" dirty="0"/>
          </a:p>
        </p:txBody>
      </p:sp>
    </p:spTree>
    <p:extLst>
      <p:ext uri="{BB962C8B-B14F-4D97-AF65-F5344CB8AC3E}">
        <p14:creationId xmlns:p14="http://schemas.microsoft.com/office/powerpoint/2010/main" val="3252577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0E5F9-C744-4925-9E7E-388F6437F33D}"/>
              </a:ext>
            </a:extLst>
          </p:cNvPr>
          <p:cNvSpPr>
            <a:spLocks noGrp="1"/>
          </p:cNvSpPr>
          <p:nvPr>
            <p:ph type="title"/>
          </p:nvPr>
        </p:nvSpPr>
        <p:spPr/>
        <p:txBody>
          <a:bodyPr/>
          <a:lstStyle/>
          <a:p>
            <a:r>
              <a:rPr lang="en-US" dirty="0"/>
              <a:t>Le </a:t>
            </a:r>
            <a:r>
              <a:rPr lang="en-US" dirty="0" err="1"/>
              <a:t>principe</a:t>
            </a:r>
            <a:r>
              <a:rPr lang="en-US" dirty="0"/>
              <a:t> du </a:t>
            </a:r>
            <a:r>
              <a:rPr lang="en-US" dirty="0" err="1"/>
              <a:t>modele</a:t>
            </a:r>
            <a:r>
              <a:rPr lang="en-US" dirty="0"/>
              <a:t> CNN</a:t>
            </a:r>
          </a:p>
        </p:txBody>
      </p:sp>
      <p:sp>
        <p:nvSpPr>
          <p:cNvPr id="6" name="Content Placeholder 5">
            <a:extLst>
              <a:ext uri="{FF2B5EF4-FFF2-40B4-BE49-F238E27FC236}">
                <a16:creationId xmlns:a16="http://schemas.microsoft.com/office/drawing/2014/main" id="{084FED5D-5A4B-4294-8858-A0D8D75DA113}"/>
              </a:ext>
            </a:extLst>
          </p:cNvPr>
          <p:cNvSpPr>
            <a:spLocks noGrp="1"/>
          </p:cNvSpPr>
          <p:nvPr>
            <p:ph idx="1"/>
          </p:nvPr>
        </p:nvSpPr>
        <p:spPr/>
        <p:txBody>
          <a:bodyPr vert="horz" lIns="91440" tIns="45720" rIns="91440" bIns="45720" rtlCol="0" anchor="t">
            <a:normAutofit/>
          </a:bodyPr>
          <a:lstStyle/>
          <a:p>
            <a:r>
              <a:rPr lang="en-US">
                <a:ea typeface="+mn-lt"/>
                <a:cs typeface="+mn-lt"/>
              </a:rPr>
              <a:t>La plupart des modèles d'apprentissage en profondeur modernes sont basés sur </a:t>
            </a:r>
            <a:r>
              <a:rPr lang="en-US" dirty="0">
                <a:ea typeface="+mn-lt"/>
                <a:cs typeface="+mn-lt"/>
                <a:hlinkClick r:id="rId2"/>
              </a:rPr>
              <a:t>des réseaux de neurones artificiels</a:t>
            </a:r>
            <a:r>
              <a:rPr lang="en-US">
                <a:ea typeface="+mn-lt"/>
                <a:cs typeface="+mn-lt"/>
              </a:rPr>
              <a:t> , en particulier </a:t>
            </a:r>
            <a:r>
              <a:rPr lang="en-US" dirty="0">
                <a:ea typeface="+mn-lt"/>
                <a:cs typeface="+mn-lt"/>
                <a:hlinkClick r:id="rId3"/>
              </a:rPr>
              <a:t>des réseaux de neurones convolutifs</a:t>
            </a:r>
            <a:r>
              <a:rPr lang="en-US">
                <a:ea typeface="+mn-lt"/>
                <a:cs typeface="+mn-lt"/>
              </a:rPr>
              <a:t> (CNN), bien qu'ils puissent également inclure des </a:t>
            </a:r>
            <a:r>
              <a:rPr lang="en-US" dirty="0">
                <a:ea typeface="+mn-lt"/>
                <a:cs typeface="+mn-lt"/>
                <a:hlinkClick r:id="rId4"/>
              </a:rPr>
              <a:t>formules propositionnelles</a:t>
            </a:r>
            <a:r>
              <a:rPr lang="en-US">
                <a:ea typeface="+mn-lt"/>
                <a:cs typeface="+mn-lt"/>
              </a:rPr>
              <a:t> ou des variables latentes organisées par couche dans des </a:t>
            </a:r>
            <a:r>
              <a:rPr lang="en-US" dirty="0">
                <a:ea typeface="+mn-lt"/>
                <a:cs typeface="+mn-lt"/>
                <a:hlinkClick r:id="rId5"/>
              </a:rPr>
              <a:t>modèles génératifs</a:t>
            </a:r>
            <a:r>
              <a:rPr lang="en-US">
                <a:ea typeface="+mn-lt"/>
                <a:cs typeface="+mn-lt"/>
              </a:rPr>
              <a:t> profonds tels que les nœuds </a:t>
            </a:r>
            <a:r>
              <a:rPr lang="en-US" dirty="0">
                <a:ea typeface="+mn-lt"/>
                <a:cs typeface="+mn-lt"/>
                <a:hlinkClick r:id="rId6"/>
              </a:rPr>
              <a:t>des réseaux de croyances</a:t>
            </a:r>
            <a:r>
              <a:rPr lang="en-US">
                <a:ea typeface="+mn-lt"/>
                <a:cs typeface="+mn-lt"/>
              </a:rPr>
              <a:t> profondes et </a:t>
            </a:r>
            <a:r>
              <a:rPr lang="en-US" dirty="0">
                <a:ea typeface="+mn-lt"/>
                <a:cs typeface="+mn-lt"/>
                <a:hlinkClick r:id="rId7"/>
              </a:rPr>
              <a:t>Boltzmann</a:t>
            </a:r>
            <a:r>
              <a:rPr lang="en-US">
                <a:ea typeface="+mn-lt"/>
                <a:cs typeface="+mn-lt"/>
              </a:rPr>
              <a:t> profond </a:t>
            </a:r>
            <a:r>
              <a:rPr lang="en-US" dirty="0">
                <a:ea typeface="+mn-lt"/>
                <a:cs typeface="+mn-lt"/>
                <a:hlinkClick r:id="rId7"/>
              </a:rPr>
              <a:t>machines</a:t>
            </a:r>
            <a:r>
              <a:rPr lang="en-US">
                <a:ea typeface="+mn-lt"/>
                <a:cs typeface="+mn-lt"/>
              </a:rPr>
              <a:t> ( est un type de </a:t>
            </a:r>
            <a:r>
              <a:rPr lang="en-US" dirty="0">
                <a:ea typeface="+mn-lt"/>
                <a:cs typeface="+mn-lt"/>
                <a:hlinkClick r:id="rId8"/>
              </a:rPr>
              <a:t>réseau de neurones récurrent </a:t>
            </a:r>
            <a:r>
              <a:rPr lang="en-US" dirty="0">
                <a:ea typeface="+mn-lt"/>
                <a:cs typeface="+mn-lt"/>
                <a:hlinkClick r:id="rId9"/>
              </a:rPr>
              <a:t>stochastique</a:t>
            </a:r>
            <a:r>
              <a:rPr lang="en-US">
                <a:ea typeface="+mn-lt"/>
                <a:cs typeface="+mn-lt"/>
              </a:rPr>
              <a:t> )</a:t>
            </a:r>
            <a:endParaRPr lang="en-US"/>
          </a:p>
        </p:txBody>
      </p:sp>
    </p:spTree>
    <p:extLst>
      <p:ext uri="{BB962C8B-B14F-4D97-AF65-F5344CB8AC3E}">
        <p14:creationId xmlns:p14="http://schemas.microsoft.com/office/powerpoint/2010/main" val="20238352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8B4F7D5-B285-448D-8815-3A9BAA72F9C7}"/>
              </a:ext>
            </a:extLst>
          </p:cNvPr>
          <p:cNvPicPr>
            <a:picLocks noGrp="1" noChangeAspect="1"/>
          </p:cNvPicPr>
          <p:nvPr>
            <p:ph idx="1"/>
          </p:nvPr>
        </p:nvPicPr>
        <p:blipFill>
          <a:blip r:embed="rId2"/>
          <a:stretch>
            <a:fillRect/>
          </a:stretch>
        </p:blipFill>
        <p:spPr>
          <a:xfrm>
            <a:off x="150029" y="61512"/>
            <a:ext cx="11716532" cy="6752702"/>
          </a:xfrm>
        </p:spPr>
      </p:pic>
    </p:spTree>
    <p:extLst>
      <p:ext uri="{BB962C8B-B14F-4D97-AF65-F5344CB8AC3E}">
        <p14:creationId xmlns:p14="http://schemas.microsoft.com/office/powerpoint/2010/main" val="12300160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9B1831-6037-4ED5-8383-4F57B4E8E678}"/>
              </a:ext>
            </a:extLst>
          </p:cNvPr>
          <p:cNvSpPr>
            <a:spLocks noGrp="1"/>
          </p:cNvSpPr>
          <p:nvPr>
            <p:ph idx="1"/>
          </p:nvPr>
        </p:nvSpPr>
        <p:spPr>
          <a:xfrm>
            <a:off x="1482746" y="-68893"/>
            <a:ext cx="10199317" cy="3777622"/>
          </a:xfrm>
        </p:spPr>
        <p:txBody>
          <a:bodyPr vert="horz" lIns="91440" tIns="45720" rIns="91440" bIns="45720" rtlCol="0" anchor="t">
            <a:normAutofit/>
          </a:bodyPr>
          <a:lstStyle/>
          <a:p>
            <a:r>
              <a:rPr lang="en-US">
                <a:ea typeface="+mn-lt"/>
                <a:cs typeface="+mn-lt"/>
              </a:rPr>
              <a:t>un </a:t>
            </a:r>
            <a:r>
              <a:rPr lang="en-US" b="1">
                <a:ea typeface="+mn-lt"/>
                <a:cs typeface="+mn-lt"/>
              </a:rPr>
              <a:t>réseau de neurones convolutifs</a:t>
            </a:r>
            <a:r>
              <a:rPr lang="en-US">
                <a:ea typeface="+mn-lt"/>
                <a:cs typeface="+mn-lt"/>
              </a:rPr>
              <a:t> ( </a:t>
            </a:r>
            <a:r>
              <a:rPr lang="en-US" b="1">
                <a:ea typeface="+mn-lt"/>
                <a:cs typeface="+mn-lt"/>
              </a:rPr>
              <a:t>CNN/ConvNet</a:t>
            </a:r>
            <a:r>
              <a:rPr lang="en-US">
                <a:ea typeface="+mn-lt"/>
                <a:cs typeface="+mn-lt"/>
              </a:rPr>
              <a:t> ) est une classe de </a:t>
            </a:r>
            <a:r>
              <a:rPr lang="en-US" u="sng" dirty="0">
                <a:ea typeface="+mn-lt"/>
                <a:cs typeface="+mn-lt"/>
                <a:hlinkClick r:id="rId2"/>
              </a:rPr>
              <a:t>réseaux de neurones profonds</a:t>
            </a:r>
            <a:r>
              <a:rPr lang="en-US" dirty="0">
                <a:ea typeface="+mn-lt"/>
                <a:cs typeface="+mn-lt"/>
              </a:rPr>
              <a:t> </a:t>
            </a:r>
            <a:r>
              <a:rPr lang="en-US">
                <a:ea typeface="+mn-lt"/>
                <a:cs typeface="+mn-lt"/>
              </a:rPr>
              <a:t>, le plus souvent appliqué pour analyser l'imagerie visuelle. Maintenant, lorsque nous pensons à un réseau de neurones, nous pensons à des multiplications matricielles, mais ce n'est pas le cas avec ConvNet. Il utilise une technique spéciale appelée ConvolutionOr, en mathématiques, la </a:t>
            </a:r>
            <a:r>
              <a:rPr lang="en-US" b="1">
                <a:ea typeface="+mn-lt"/>
                <a:cs typeface="+mn-lt"/>
              </a:rPr>
              <a:t>convolution</a:t>
            </a:r>
            <a:r>
              <a:rPr lang="en-US">
                <a:ea typeface="+mn-lt"/>
                <a:cs typeface="+mn-lt"/>
              </a:rPr>
              <a:t> est une opération mathématique sur deux fonctions qui produit une troisième fonction qui exprime comment la forme de l'une est modifiée par l'autre.</a:t>
            </a:r>
          </a:p>
        </p:txBody>
      </p:sp>
      <p:pic>
        <p:nvPicPr>
          <p:cNvPr id="4" name="Picture 4">
            <a:extLst>
              <a:ext uri="{FF2B5EF4-FFF2-40B4-BE49-F238E27FC236}">
                <a16:creationId xmlns:a16="http://schemas.microsoft.com/office/drawing/2014/main" id="{71905368-B941-4140-AD5B-5B3113D94AB5}"/>
              </a:ext>
            </a:extLst>
          </p:cNvPr>
          <p:cNvPicPr>
            <a:picLocks noChangeAspect="1"/>
          </p:cNvPicPr>
          <p:nvPr/>
        </p:nvPicPr>
        <p:blipFill>
          <a:blip r:embed="rId3"/>
          <a:stretch>
            <a:fillRect/>
          </a:stretch>
        </p:blipFill>
        <p:spPr>
          <a:xfrm>
            <a:off x="1947797" y="2439073"/>
            <a:ext cx="9580323" cy="3733496"/>
          </a:xfrm>
          <a:prstGeom prst="rect">
            <a:avLst/>
          </a:prstGeom>
        </p:spPr>
      </p:pic>
    </p:spTree>
    <p:extLst>
      <p:ext uri="{BB962C8B-B14F-4D97-AF65-F5344CB8AC3E}">
        <p14:creationId xmlns:p14="http://schemas.microsoft.com/office/powerpoint/2010/main" val="10380844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D7E8-5073-4B97-8791-7CDE6F6E92F2}"/>
              </a:ext>
            </a:extLst>
          </p:cNvPr>
          <p:cNvSpPr>
            <a:spLocks noGrp="1"/>
          </p:cNvSpPr>
          <p:nvPr>
            <p:ph type="title"/>
          </p:nvPr>
        </p:nvSpPr>
        <p:spPr/>
        <p:txBody>
          <a:bodyPr>
            <a:normAutofit fontScale="90000"/>
          </a:bodyPr>
          <a:lstStyle/>
          <a:p>
            <a:r>
              <a:rPr lang="en-US" b="1"/>
              <a:t>Comment ça marche?</a:t>
            </a:r>
            <a:endParaRPr lang="en-US"/>
          </a:p>
          <a:p>
            <a:br>
              <a:rPr lang="en-US" dirty="0"/>
            </a:br>
            <a:endParaRPr lang="en-US" dirty="0"/>
          </a:p>
        </p:txBody>
      </p:sp>
      <p:sp>
        <p:nvSpPr>
          <p:cNvPr id="3" name="Content Placeholder 2">
            <a:extLst>
              <a:ext uri="{FF2B5EF4-FFF2-40B4-BE49-F238E27FC236}">
                <a16:creationId xmlns:a16="http://schemas.microsoft.com/office/drawing/2014/main" id="{9B364782-071C-4FCA-B3FE-DF8813D46E86}"/>
              </a:ext>
            </a:extLst>
          </p:cNvPr>
          <p:cNvSpPr>
            <a:spLocks noGrp="1"/>
          </p:cNvSpPr>
          <p:nvPr>
            <p:ph idx="1"/>
          </p:nvPr>
        </p:nvSpPr>
        <p:spPr>
          <a:xfrm>
            <a:off x="2317815" y="1110641"/>
            <a:ext cx="9875728" cy="3777622"/>
          </a:xfrm>
        </p:spPr>
        <p:txBody>
          <a:bodyPr vert="horz" lIns="91440" tIns="45720" rIns="91440" bIns="45720" rtlCol="0" anchor="t">
            <a:normAutofit/>
          </a:bodyPr>
          <a:lstStyle/>
          <a:p>
            <a:r>
              <a:rPr lang="en-US">
                <a:ea typeface="+mn-lt"/>
                <a:cs typeface="+mn-lt"/>
              </a:rPr>
              <a:t>Avant de passer au fonctionnement de CNN, couvrons les bases telles que ce qu'est une image et comment est-elle représentée. Une image RVB n'est rien d'autre qu'une matrice de valeurs de pixels ayant trois plans alors qu'une image en niveaux de gris est la même mais elle a un seul plan. Jetez un œil à cette image pour mieux comprendre.</a:t>
            </a:r>
            <a:endParaRPr lang="en-US"/>
          </a:p>
        </p:txBody>
      </p:sp>
      <p:pic>
        <p:nvPicPr>
          <p:cNvPr id="4" name="Picture 4">
            <a:extLst>
              <a:ext uri="{FF2B5EF4-FFF2-40B4-BE49-F238E27FC236}">
                <a16:creationId xmlns:a16="http://schemas.microsoft.com/office/drawing/2014/main" id="{1707082C-2373-4F9F-9765-796A3460085A}"/>
              </a:ext>
            </a:extLst>
          </p:cNvPr>
          <p:cNvPicPr>
            <a:picLocks noChangeAspect="1"/>
          </p:cNvPicPr>
          <p:nvPr/>
        </p:nvPicPr>
        <p:blipFill>
          <a:blip r:embed="rId2"/>
          <a:stretch>
            <a:fillRect/>
          </a:stretch>
        </p:blipFill>
        <p:spPr>
          <a:xfrm>
            <a:off x="2594975" y="2567171"/>
            <a:ext cx="6208733" cy="3853082"/>
          </a:xfrm>
          <a:prstGeom prst="rect">
            <a:avLst/>
          </a:prstGeom>
        </p:spPr>
      </p:pic>
    </p:spTree>
    <p:extLst>
      <p:ext uri="{BB962C8B-B14F-4D97-AF65-F5344CB8AC3E}">
        <p14:creationId xmlns:p14="http://schemas.microsoft.com/office/powerpoint/2010/main" val="30566848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922482-629F-4529-B49A-F3500340402A}"/>
              </a:ext>
            </a:extLst>
          </p:cNvPr>
          <p:cNvSpPr>
            <a:spLocks noGrp="1"/>
          </p:cNvSpPr>
          <p:nvPr>
            <p:ph idx="1"/>
          </p:nvPr>
        </p:nvSpPr>
        <p:spPr>
          <a:xfrm>
            <a:off x="1587130" y="45929"/>
            <a:ext cx="10512468" cy="3777622"/>
          </a:xfrm>
        </p:spPr>
        <p:txBody>
          <a:bodyPr vert="horz" lIns="91440" tIns="45720" rIns="91440" bIns="45720" rtlCol="0" anchor="t">
            <a:normAutofit/>
          </a:bodyPr>
          <a:lstStyle/>
          <a:p>
            <a:r>
              <a:rPr lang="en-US">
                <a:ea typeface="+mn-lt"/>
                <a:cs typeface="+mn-lt"/>
              </a:rPr>
              <a:t>Pour plus de simplicité, restons-en aux images en niveaux de gris pour essayer de comprendre comment fonctionnent les CNN.</a:t>
            </a:r>
            <a:endParaRPr lang="en-US"/>
          </a:p>
        </p:txBody>
      </p:sp>
      <p:pic>
        <p:nvPicPr>
          <p:cNvPr id="4" name="Picture 4">
            <a:extLst>
              <a:ext uri="{FF2B5EF4-FFF2-40B4-BE49-F238E27FC236}">
                <a16:creationId xmlns:a16="http://schemas.microsoft.com/office/drawing/2014/main" id="{456AFD82-5FBC-401A-91D6-7955062B1B63}"/>
              </a:ext>
            </a:extLst>
          </p:cNvPr>
          <p:cNvPicPr>
            <a:picLocks noChangeAspect="1"/>
          </p:cNvPicPr>
          <p:nvPr/>
        </p:nvPicPr>
        <p:blipFill>
          <a:blip r:embed="rId2"/>
          <a:stretch>
            <a:fillRect/>
          </a:stretch>
        </p:blipFill>
        <p:spPr>
          <a:xfrm>
            <a:off x="2062619" y="774396"/>
            <a:ext cx="7398706" cy="3357236"/>
          </a:xfrm>
          <a:prstGeom prst="rect">
            <a:avLst/>
          </a:prstGeom>
        </p:spPr>
      </p:pic>
      <p:sp>
        <p:nvSpPr>
          <p:cNvPr id="5" name="TextBox 4">
            <a:extLst>
              <a:ext uri="{FF2B5EF4-FFF2-40B4-BE49-F238E27FC236}">
                <a16:creationId xmlns:a16="http://schemas.microsoft.com/office/drawing/2014/main" id="{1D61A2A2-D3FB-4007-8309-FAB03B7E7F44}"/>
              </a:ext>
            </a:extLst>
          </p:cNvPr>
          <p:cNvSpPr txBox="1"/>
          <p:nvPr/>
        </p:nvSpPr>
        <p:spPr>
          <a:xfrm>
            <a:off x="1926922" y="4703523"/>
            <a:ext cx="77744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595858"/>
                </a:solidFill>
                <a:latin typeface="roboto"/>
                <a:ea typeface="roboto"/>
              </a:rPr>
              <a:t>L'image ci-dessus montre ce qu'est une convolution. Nous prenons un filtre/noyau (matrice 3×3) et l'appliquons à l'image d'entrée pour obtenir la caractéristique convoluée. Cette caractéristique convoluée est transmise à la couche suivante.</a:t>
            </a:r>
            <a:endParaRPr lang="en-US"/>
          </a:p>
        </p:txBody>
      </p:sp>
    </p:spTree>
    <p:extLst>
      <p:ext uri="{BB962C8B-B14F-4D97-AF65-F5344CB8AC3E}">
        <p14:creationId xmlns:p14="http://schemas.microsoft.com/office/powerpoint/2010/main" val="3605829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370E0-F39A-4AEA-93F0-1765A436C434}"/>
              </a:ext>
            </a:extLst>
          </p:cNvPr>
          <p:cNvSpPr>
            <a:spLocks noGrp="1"/>
          </p:cNvSpPr>
          <p:nvPr>
            <p:ph type="title"/>
          </p:nvPr>
        </p:nvSpPr>
        <p:spPr>
          <a:xfrm>
            <a:off x="2436350" y="112631"/>
            <a:ext cx="8911687" cy="1280890"/>
          </a:xfrm>
        </p:spPr>
        <p:txBody>
          <a:bodyPr/>
          <a:lstStyle/>
          <a:p>
            <a:r>
              <a:rPr lang="en-US" dirty="0">
                <a:ea typeface="+mj-lt"/>
                <a:cs typeface="+mj-lt"/>
              </a:rPr>
              <a:t>DOMAINES D’APPLICATION DE L’IA</a:t>
            </a:r>
            <a:endParaRPr lang="en-US" dirty="0"/>
          </a:p>
        </p:txBody>
      </p:sp>
      <p:sp>
        <p:nvSpPr>
          <p:cNvPr id="3" name="Content Placeholder 2">
            <a:extLst>
              <a:ext uri="{FF2B5EF4-FFF2-40B4-BE49-F238E27FC236}">
                <a16:creationId xmlns:a16="http://schemas.microsoft.com/office/drawing/2014/main" id="{9B345D9A-DFFD-4F64-82D4-D34E1A6425D2}"/>
              </a:ext>
            </a:extLst>
          </p:cNvPr>
          <p:cNvSpPr>
            <a:spLocks noGrp="1"/>
          </p:cNvSpPr>
          <p:nvPr>
            <p:ph idx="1"/>
          </p:nvPr>
        </p:nvSpPr>
        <p:spPr>
          <a:xfrm>
            <a:off x="1294857" y="1392478"/>
            <a:ext cx="5157590" cy="5238990"/>
          </a:xfrm>
        </p:spPr>
        <p:txBody>
          <a:bodyPr vert="horz" lIns="91440" tIns="45720" rIns="91440" bIns="45720" rtlCol="0" anchor="t">
            <a:noAutofit/>
          </a:bodyPr>
          <a:lstStyle/>
          <a:p>
            <a:r>
              <a:rPr lang="en-US" dirty="0">
                <a:ea typeface="+mn-lt"/>
                <a:cs typeface="+mn-lt"/>
              </a:rPr>
              <a:t>Ce </a:t>
            </a:r>
            <a:r>
              <a:rPr lang="en-US" dirty="0" err="1">
                <a:ea typeface="+mn-lt"/>
                <a:cs typeface="+mn-lt"/>
              </a:rPr>
              <a:t>sont</a:t>
            </a:r>
            <a:r>
              <a:rPr lang="en-US" dirty="0">
                <a:ea typeface="+mn-lt"/>
                <a:cs typeface="+mn-lt"/>
              </a:rPr>
              <a:t> des </a:t>
            </a:r>
            <a:r>
              <a:rPr lang="en-US" dirty="0" err="1">
                <a:ea typeface="+mn-lt"/>
                <a:cs typeface="+mn-lt"/>
              </a:rPr>
              <a:t>domaines</a:t>
            </a:r>
            <a:r>
              <a:rPr lang="en-US" dirty="0">
                <a:ea typeface="+mn-lt"/>
                <a:cs typeface="+mn-lt"/>
              </a:rPr>
              <a:t> pour </a:t>
            </a:r>
            <a:r>
              <a:rPr lang="en-US" dirty="0" err="1">
                <a:ea typeface="+mn-lt"/>
                <a:cs typeface="+mn-lt"/>
              </a:rPr>
              <a:t>lesquels</a:t>
            </a:r>
            <a:r>
              <a:rPr lang="en-US" dirty="0">
                <a:ea typeface="+mn-lt"/>
                <a:cs typeface="+mn-lt"/>
              </a:rPr>
              <a:t> il </a:t>
            </a:r>
            <a:r>
              <a:rPr lang="en-US" dirty="0" err="1">
                <a:ea typeface="+mn-lt"/>
                <a:cs typeface="+mn-lt"/>
              </a:rPr>
              <a:t>n’existe</a:t>
            </a:r>
            <a:endParaRPr lang="en-US"/>
          </a:p>
          <a:p>
            <a:r>
              <a:rPr lang="en-US" dirty="0" err="1">
                <a:ea typeface="+mn-lt"/>
                <a:cs typeface="+mn-lt"/>
              </a:rPr>
              <a:t>aucun</a:t>
            </a:r>
            <a:r>
              <a:rPr lang="en-US" dirty="0">
                <a:ea typeface="+mn-lt"/>
                <a:cs typeface="+mn-lt"/>
              </a:rPr>
              <a:t> </a:t>
            </a:r>
            <a:r>
              <a:rPr lang="en-US" dirty="0" err="1">
                <a:ea typeface="+mn-lt"/>
                <a:cs typeface="+mn-lt"/>
              </a:rPr>
              <a:t>algorithme</a:t>
            </a:r>
            <a:r>
              <a:rPr lang="en-US" dirty="0">
                <a:ea typeface="+mn-lt"/>
                <a:cs typeface="+mn-lt"/>
              </a:rPr>
              <a:t> de </a:t>
            </a:r>
            <a:r>
              <a:rPr lang="en-US" dirty="0" err="1">
                <a:ea typeface="+mn-lt"/>
                <a:cs typeface="+mn-lt"/>
              </a:rPr>
              <a:t>résolution</a:t>
            </a:r>
            <a:r>
              <a:rPr lang="en-US" dirty="0">
                <a:ea typeface="+mn-lt"/>
                <a:cs typeface="+mn-lt"/>
              </a:rPr>
              <a:t>.</a:t>
            </a:r>
            <a:endParaRPr lang="en-US"/>
          </a:p>
          <a:p>
            <a:r>
              <a:rPr lang="en-US" dirty="0">
                <a:ea typeface="+mn-lt"/>
                <a:cs typeface="+mn-lt"/>
              </a:rPr>
              <a:t> Ce </a:t>
            </a:r>
            <a:r>
              <a:rPr lang="en-US" dirty="0" err="1">
                <a:ea typeface="+mn-lt"/>
                <a:cs typeface="+mn-lt"/>
              </a:rPr>
              <a:t>sont</a:t>
            </a:r>
            <a:r>
              <a:rPr lang="en-US" dirty="0">
                <a:ea typeface="+mn-lt"/>
                <a:cs typeface="+mn-lt"/>
              </a:rPr>
              <a:t> des </a:t>
            </a:r>
            <a:r>
              <a:rPr lang="en-US" dirty="0" err="1">
                <a:ea typeface="+mn-lt"/>
                <a:cs typeface="+mn-lt"/>
              </a:rPr>
              <a:t>problèmes</a:t>
            </a:r>
            <a:r>
              <a:rPr lang="en-US" dirty="0">
                <a:ea typeface="+mn-lt"/>
                <a:cs typeface="+mn-lt"/>
              </a:rPr>
              <a:t> qui </a:t>
            </a:r>
            <a:r>
              <a:rPr lang="en-US" dirty="0" err="1">
                <a:ea typeface="+mn-lt"/>
                <a:cs typeface="+mn-lt"/>
              </a:rPr>
              <a:t>ont</a:t>
            </a:r>
            <a:r>
              <a:rPr lang="en-US" dirty="0">
                <a:ea typeface="+mn-lt"/>
                <a:cs typeface="+mn-lt"/>
              </a:rPr>
              <a:t> </a:t>
            </a:r>
            <a:r>
              <a:rPr lang="en-US" dirty="0" err="1">
                <a:ea typeface="+mn-lt"/>
                <a:cs typeface="+mn-lt"/>
              </a:rPr>
              <a:t>une</a:t>
            </a:r>
            <a:r>
              <a:rPr lang="en-US" dirty="0">
                <a:ea typeface="+mn-lt"/>
                <a:cs typeface="+mn-lt"/>
              </a:rPr>
              <a:t> </a:t>
            </a:r>
            <a:r>
              <a:rPr lang="en-US" dirty="0" err="1">
                <a:ea typeface="+mn-lt"/>
                <a:cs typeface="+mn-lt"/>
              </a:rPr>
              <a:t>combinatoire</a:t>
            </a:r>
            <a:endParaRPr lang="en-US"/>
          </a:p>
          <a:p>
            <a:r>
              <a:rPr lang="en-US" dirty="0">
                <a:ea typeface="+mn-lt"/>
                <a:cs typeface="+mn-lt"/>
              </a:rPr>
              <a:t>trop </a:t>
            </a:r>
            <a:r>
              <a:rPr lang="en-US" dirty="0" err="1">
                <a:ea typeface="+mn-lt"/>
                <a:cs typeface="+mn-lt"/>
              </a:rPr>
              <a:t>importante</a:t>
            </a:r>
            <a:r>
              <a:rPr lang="en-US" dirty="0">
                <a:ea typeface="+mn-lt"/>
                <a:cs typeface="+mn-lt"/>
              </a:rPr>
              <a:t> : jeux, mots </a:t>
            </a:r>
            <a:r>
              <a:rPr lang="en-US" dirty="0" err="1">
                <a:ea typeface="+mn-lt"/>
                <a:cs typeface="+mn-lt"/>
              </a:rPr>
              <a:t>croisés</a:t>
            </a:r>
            <a:r>
              <a:rPr lang="en-US" dirty="0">
                <a:ea typeface="+mn-lt"/>
                <a:cs typeface="+mn-lt"/>
              </a:rPr>
              <a:t>, planification.</a:t>
            </a:r>
            <a:endParaRPr lang="en-US"/>
          </a:p>
          <a:p>
            <a:r>
              <a:rPr lang="en-US" dirty="0">
                <a:ea typeface="+mn-lt"/>
                <a:cs typeface="+mn-lt"/>
              </a:rPr>
              <a:t> Ce </a:t>
            </a:r>
            <a:r>
              <a:rPr lang="en-US" err="1">
                <a:ea typeface="+mn-lt"/>
                <a:cs typeface="+mn-lt"/>
              </a:rPr>
              <a:t>sont</a:t>
            </a:r>
            <a:r>
              <a:rPr lang="en-US" dirty="0">
                <a:ea typeface="+mn-lt"/>
                <a:cs typeface="+mn-lt"/>
              </a:rPr>
              <a:t> des </a:t>
            </a:r>
            <a:r>
              <a:rPr lang="en-US" err="1">
                <a:ea typeface="+mn-lt"/>
                <a:cs typeface="+mn-lt"/>
              </a:rPr>
              <a:t>problèmes</a:t>
            </a:r>
            <a:r>
              <a:rPr lang="en-US" dirty="0">
                <a:ea typeface="+mn-lt"/>
                <a:cs typeface="+mn-lt"/>
              </a:rPr>
              <a:t> </a:t>
            </a:r>
            <a:r>
              <a:rPr lang="en-US" err="1">
                <a:ea typeface="+mn-lt"/>
                <a:cs typeface="+mn-lt"/>
              </a:rPr>
              <a:t>nécessitant</a:t>
            </a:r>
            <a:r>
              <a:rPr lang="en-US" dirty="0">
                <a:ea typeface="+mn-lt"/>
                <a:cs typeface="+mn-lt"/>
              </a:rPr>
              <a:t> </a:t>
            </a:r>
            <a:r>
              <a:rPr lang="en-US" err="1">
                <a:ea typeface="+mn-lt"/>
                <a:cs typeface="+mn-lt"/>
              </a:rPr>
              <a:t>une</a:t>
            </a:r>
            <a:r>
              <a:rPr lang="en-US" dirty="0">
                <a:ea typeface="+mn-lt"/>
                <a:cs typeface="+mn-lt"/>
              </a:rPr>
              <a:t> démarche</a:t>
            </a:r>
            <a:endParaRPr lang="en-US"/>
          </a:p>
          <a:p>
            <a:r>
              <a:rPr lang="en-US" dirty="0" err="1">
                <a:ea typeface="+mn-lt"/>
                <a:cs typeface="+mn-lt"/>
              </a:rPr>
              <a:t>heuristique</a:t>
            </a:r>
            <a:r>
              <a:rPr lang="en-US" dirty="0">
                <a:ea typeface="+mn-lt"/>
                <a:cs typeface="+mn-lt"/>
              </a:rPr>
              <a:t> : jeu </a:t>
            </a:r>
            <a:r>
              <a:rPr lang="en-US" dirty="0" err="1">
                <a:ea typeface="+mn-lt"/>
                <a:cs typeface="+mn-lt"/>
              </a:rPr>
              <a:t>d’échecs</a:t>
            </a:r>
            <a:r>
              <a:rPr lang="en-US" dirty="0">
                <a:ea typeface="+mn-lt"/>
                <a:cs typeface="+mn-lt"/>
              </a:rPr>
              <a:t>.</a:t>
            </a:r>
            <a:endParaRPr lang="en-US"/>
          </a:p>
          <a:p>
            <a:r>
              <a:rPr lang="en-US" dirty="0">
                <a:ea typeface="+mn-lt"/>
                <a:cs typeface="+mn-lt"/>
              </a:rPr>
              <a:t> Ce </a:t>
            </a:r>
            <a:r>
              <a:rPr lang="en-US" dirty="0" err="1">
                <a:ea typeface="+mn-lt"/>
                <a:cs typeface="+mn-lt"/>
              </a:rPr>
              <a:t>sont</a:t>
            </a:r>
            <a:r>
              <a:rPr lang="en-US" dirty="0">
                <a:ea typeface="+mn-lt"/>
                <a:cs typeface="+mn-lt"/>
              </a:rPr>
              <a:t> des </a:t>
            </a:r>
            <a:r>
              <a:rPr lang="en-US" dirty="0" err="1">
                <a:ea typeface="+mn-lt"/>
                <a:cs typeface="+mn-lt"/>
              </a:rPr>
              <a:t>problèmes</a:t>
            </a:r>
            <a:r>
              <a:rPr lang="en-US" dirty="0">
                <a:ea typeface="+mn-lt"/>
                <a:cs typeface="+mn-lt"/>
              </a:rPr>
              <a:t> qui </a:t>
            </a:r>
            <a:r>
              <a:rPr lang="en-US" dirty="0" err="1">
                <a:ea typeface="+mn-lt"/>
                <a:cs typeface="+mn-lt"/>
              </a:rPr>
              <a:t>nécessitent</a:t>
            </a:r>
            <a:r>
              <a:rPr lang="en-US" dirty="0">
                <a:ea typeface="+mn-lt"/>
                <a:cs typeface="+mn-lt"/>
              </a:rPr>
              <a:t> la</a:t>
            </a:r>
            <a:endParaRPr lang="en-US"/>
          </a:p>
          <a:p>
            <a:r>
              <a:rPr lang="en-US" dirty="0">
                <a:ea typeface="+mn-lt"/>
                <a:cs typeface="+mn-lt"/>
              </a:rPr>
              <a:t>simulation du </a:t>
            </a:r>
            <a:r>
              <a:rPr lang="en-US" err="1">
                <a:ea typeface="+mn-lt"/>
                <a:cs typeface="+mn-lt"/>
              </a:rPr>
              <a:t>raisonnement</a:t>
            </a:r>
            <a:r>
              <a:rPr lang="en-US" dirty="0">
                <a:ea typeface="+mn-lt"/>
                <a:cs typeface="+mn-lt"/>
              </a:rPr>
              <a:t> </a:t>
            </a:r>
            <a:r>
              <a:rPr lang="en-US" err="1">
                <a:ea typeface="+mn-lt"/>
                <a:cs typeface="+mn-lt"/>
              </a:rPr>
              <a:t>humain</a:t>
            </a:r>
            <a:r>
              <a:rPr lang="en-US" dirty="0">
                <a:ea typeface="+mn-lt"/>
                <a:cs typeface="+mn-lt"/>
              </a:rPr>
              <a:t>.</a:t>
            </a:r>
          </a:p>
          <a:p>
            <a:r>
              <a:rPr lang="en-US" dirty="0">
                <a:ea typeface="+mn-lt"/>
                <a:cs typeface="+mn-lt"/>
              </a:rPr>
              <a:t> Reconnaissance et </a:t>
            </a:r>
            <a:r>
              <a:rPr lang="en-US" err="1">
                <a:ea typeface="+mn-lt"/>
                <a:cs typeface="+mn-lt"/>
              </a:rPr>
              <a:t>synthèse</a:t>
            </a:r>
            <a:r>
              <a:rPr lang="en-US" dirty="0">
                <a:ea typeface="+mn-lt"/>
                <a:cs typeface="+mn-lt"/>
              </a:rPr>
              <a:t> de la parole.</a:t>
            </a:r>
            <a:endParaRPr lang="en-US"/>
          </a:p>
          <a:p>
            <a:r>
              <a:rPr lang="en-US" dirty="0">
                <a:ea typeface="+mn-lt"/>
                <a:cs typeface="+mn-lt"/>
              </a:rPr>
              <a:t>Traitement et </a:t>
            </a:r>
            <a:r>
              <a:rPr lang="en-US" dirty="0" err="1">
                <a:ea typeface="+mn-lt"/>
                <a:cs typeface="+mn-lt"/>
              </a:rPr>
              <a:t>synthèse</a:t>
            </a:r>
            <a:r>
              <a:rPr lang="en-US" dirty="0">
                <a:ea typeface="+mn-lt"/>
                <a:cs typeface="+mn-lt"/>
              </a:rPr>
              <a:t> </a:t>
            </a:r>
            <a:r>
              <a:rPr lang="en-US" dirty="0" err="1">
                <a:ea typeface="+mn-lt"/>
                <a:cs typeface="+mn-lt"/>
              </a:rPr>
              <a:t>d’images</a:t>
            </a:r>
            <a:r>
              <a:rPr lang="en-US" dirty="0">
                <a:ea typeface="+mn-lt"/>
                <a:cs typeface="+mn-lt"/>
              </a:rPr>
              <a:t>.</a:t>
            </a:r>
            <a:endParaRPr lang="en-US"/>
          </a:p>
        </p:txBody>
      </p:sp>
      <p:sp>
        <p:nvSpPr>
          <p:cNvPr id="4" name="TextBox 3">
            <a:extLst>
              <a:ext uri="{FF2B5EF4-FFF2-40B4-BE49-F238E27FC236}">
                <a16:creationId xmlns:a16="http://schemas.microsoft.com/office/drawing/2014/main" id="{27CF4F36-4582-4347-AA09-3085766D1C24}"/>
              </a:ext>
            </a:extLst>
          </p:cNvPr>
          <p:cNvSpPr txBox="1"/>
          <p:nvPr/>
        </p:nvSpPr>
        <p:spPr>
          <a:xfrm>
            <a:off x="7354866" y="1008345"/>
            <a:ext cx="4006241"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dirty="0">
                <a:solidFill>
                  <a:srgbClr val="404040"/>
                </a:solidFill>
                <a:cs typeface="Arial"/>
              </a:rPr>
              <a:t> Recherche </a:t>
            </a:r>
            <a:r>
              <a:rPr lang="en-US" dirty="0" err="1">
                <a:solidFill>
                  <a:srgbClr val="404040"/>
                </a:solidFill>
                <a:cs typeface="Arial"/>
              </a:rPr>
              <a:t>intelligente</a:t>
            </a:r>
            <a:r>
              <a:rPr lang="en-US" dirty="0">
                <a:solidFill>
                  <a:srgbClr val="404040"/>
                </a:solidFill>
                <a:cs typeface="Arial"/>
              </a:rPr>
              <a:t>.</a:t>
            </a:r>
            <a:r>
              <a:rPr lang="en-US" dirty="0">
                <a:cs typeface="Arial"/>
              </a:rPr>
              <a:t>​</a:t>
            </a:r>
          </a:p>
          <a:p>
            <a:pPr>
              <a:buChar char="•"/>
            </a:pPr>
            <a:endParaRPr lang="en-US" dirty="0">
              <a:cs typeface="Arial"/>
            </a:endParaRPr>
          </a:p>
          <a:p>
            <a:pPr>
              <a:buChar char="•"/>
            </a:pPr>
            <a:r>
              <a:rPr lang="en-US" dirty="0">
                <a:solidFill>
                  <a:srgbClr val="404040"/>
                </a:solidFill>
                <a:cs typeface="Arial"/>
              </a:rPr>
              <a:t> Reconnaissance </a:t>
            </a:r>
            <a:r>
              <a:rPr lang="en-US" dirty="0" err="1">
                <a:solidFill>
                  <a:srgbClr val="404040"/>
                </a:solidFill>
                <a:cs typeface="Arial"/>
              </a:rPr>
              <a:t>d’écriture</a:t>
            </a:r>
            <a:r>
              <a:rPr lang="en-US" dirty="0">
                <a:solidFill>
                  <a:srgbClr val="404040"/>
                </a:solidFill>
                <a:cs typeface="Arial"/>
              </a:rPr>
              <a:t>.</a:t>
            </a:r>
            <a:r>
              <a:rPr lang="en-US" dirty="0">
                <a:cs typeface="Arial"/>
              </a:rPr>
              <a:t>​</a:t>
            </a:r>
          </a:p>
          <a:p>
            <a:pPr>
              <a:buChar char="•"/>
            </a:pPr>
            <a:endParaRPr lang="en-US" dirty="0">
              <a:solidFill>
                <a:srgbClr val="000000"/>
              </a:solidFill>
              <a:cs typeface="Arial"/>
            </a:endParaRPr>
          </a:p>
          <a:p>
            <a:pPr>
              <a:buChar char="•"/>
            </a:pPr>
            <a:r>
              <a:rPr lang="en-US" dirty="0">
                <a:solidFill>
                  <a:srgbClr val="404040"/>
                </a:solidFill>
                <a:cs typeface="Arial"/>
              </a:rPr>
              <a:t> Traitement du </a:t>
            </a:r>
            <a:r>
              <a:rPr lang="en-US" dirty="0" err="1">
                <a:solidFill>
                  <a:srgbClr val="404040"/>
                </a:solidFill>
                <a:cs typeface="Arial"/>
              </a:rPr>
              <a:t>langage</a:t>
            </a:r>
            <a:r>
              <a:rPr lang="en-US" dirty="0">
                <a:solidFill>
                  <a:srgbClr val="404040"/>
                </a:solidFill>
                <a:cs typeface="Arial"/>
              </a:rPr>
              <a:t> naturel.</a:t>
            </a:r>
            <a:r>
              <a:rPr lang="en-US" dirty="0">
                <a:cs typeface="Arial"/>
              </a:rPr>
              <a:t>​</a:t>
            </a:r>
          </a:p>
          <a:p>
            <a:pPr>
              <a:buChar char="•"/>
            </a:pPr>
            <a:endParaRPr lang="en-US" dirty="0">
              <a:solidFill>
                <a:srgbClr val="000000"/>
              </a:solidFill>
              <a:cs typeface="Arial"/>
            </a:endParaRPr>
          </a:p>
          <a:p>
            <a:pPr>
              <a:buChar char="•"/>
            </a:pPr>
            <a:r>
              <a:rPr lang="en-US" dirty="0">
                <a:solidFill>
                  <a:srgbClr val="404040"/>
                </a:solidFill>
                <a:cs typeface="Arial"/>
              </a:rPr>
              <a:t> </a:t>
            </a:r>
            <a:r>
              <a:rPr lang="en-US" dirty="0" err="1">
                <a:solidFill>
                  <a:srgbClr val="404040"/>
                </a:solidFill>
                <a:cs typeface="Arial"/>
              </a:rPr>
              <a:t>Systèmes</a:t>
            </a:r>
            <a:r>
              <a:rPr lang="en-US" dirty="0">
                <a:solidFill>
                  <a:srgbClr val="404040"/>
                </a:solidFill>
                <a:cs typeface="Arial"/>
              </a:rPr>
              <a:t> experts et </a:t>
            </a:r>
            <a:r>
              <a:rPr lang="en-US" dirty="0" err="1">
                <a:solidFill>
                  <a:srgbClr val="404040"/>
                </a:solidFill>
                <a:cs typeface="Arial"/>
              </a:rPr>
              <a:t>d’aide</a:t>
            </a:r>
            <a:r>
              <a:rPr lang="en-US" dirty="0">
                <a:solidFill>
                  <a:srgbClr val="404040"/>
                </a:solidFill>
                <a:cs typeface="Arial"/>
              </a:rPr>
              <a:t> à la </a:t>
            </a:r>
            <a:r>
              <a:rPr lang="en-US" dirty="0" err="1">
                <a:solidFill>
                  <a:srgbClr val="404040"/>
                </a:solidFill>
                <a:cs typeface="Arial"/>
              </a:rPr>
              <a:t>décision</a:t>
            </a:r>
            <a:r>
              <a:rPr lang="en-US" dirty="0">
                <a:solidFill>
                  <a:srgbClr val="404040"/>
                </a:solidFill>
                <a:cs typeface="Arial"/>
              </a:rPr>
              <a:t>.</a:t>
            </a:r>
            <a:r>
              <a:rPr lang="en-US" dirty="0">
                <a:cs typeface="Arial"/>
              </a:rPr>
              <a:t>​</a:t>
            </a:r>
          </a:p>
          <a:p>
            <a:pPr>
              <a:buChar char="•"/>
            </a:pPr>
            <a:endParaRPr lang="en-US" dirty="0">
              <a:solidFill>
                <a:srgbClr val="000000"/>
              </a:solidFill>
              <a:cs typeface="Arial"/>
            </a:endParaRPr>
          </a:p>
          <a:p>
            <a:pPr>
              <a:buChar char="•"/>
            </a:pPr>
            <a:r>
              <a:rPr lang="en-US" dirty="0">
                <a:solidFill>
                  <a:srgbClr val="404040"/>
                </a:solidFill>
                <a:cs typeface="Arial"/>
              </a:rPr>
              <a:t> </a:t>
            </a:r>
            <a:r>
              <a:rPr lang="en-US" dirty="0" err="1">
                <a:solidFill>
                  <a:srgbClr val="404040"/>
                </a:solidFill>
                <a:cs typeface="Arial"/>
              </a:rPr>
              <a:t>Apprentissage</a:t>
            </a:r>
            <a:r>
              <a:rPr lang="en-US" dirty="0">
                <a:solidFill>
                  <a:srgbClr val="404040"/>
                </a:solidFill>
                <a:cs typeface="Arial"/>
              </a:rPr>
              <a:t>.</a:t>
            </a:r>
            <a:r>
              <a:rPr lang="en-US" dirty="0">
                <a:cs typeface="Arial"/>
              </a:rPr>
              <a:t>​</a:t>
            </a:r>
          </a:p>
          <a:p>
            <a:pPr>
              <a:buChar char="•"/>
            </a:pPr>
            <a:endParaRPr lang="en-US" dirty="0">
              <a:cs typeface="Arial"/>
            </a:endParaRPr>
          </a:p>
          <a:p>
            <a:pPr>
              <a:buChar char="•"/>
            </a:pPr>
            <a:r>
              <a:rPr lang="en-US" dirty="0">
                <a:solidFill>
                  <a:srgbClr val="404040"/>
                </a:solidFill>
                <a:cs typeface="Arial"/>
              </a:rPr>
              <a:t> Jeux.</a:t>
            </a:r>
            <a:r>
              <a:rPr lang="en-US" dirty="0">
                <a:cs typeface="Arial"/>
              </a:rPr>
              <a:t>​</a:t>
            </a:r>
          </a:p>
          <a:p>
            <a:pPr>
              <a:buChar char="•"/>
            </a:pPr>
            <a:endParaRPr lang="en-US" dirty="0">
              <a:solidFill>
                <a:srgbClr val="000000"/>
              </a:solidFill>
              <a:cs typeface="Arial"/>
            </a:endParaRPr>
          </a:p>
          <a:p>
            <a:pPr>
              <a:buChar char="•"/>
            </a:pPr>
            <a:r>
              <a:rPr lang="en-US" dirty="0">
                <a:solidFill>
                  <a:srgbClr val="404040"/>
                </a:solidFill>
                <a:cs typeface="Arial"/>
              </a:rPr>
              <a:t> Science : </a:t>
            </a:r>
            <a:r>
              <a:rPr lang="en-US" dirty="0" err="1">
                <a:solidFill>
                  <a:srgbClr val="404040"/>
                </a:solidFill>
                <a:cs typeface="Arial"/>
              </a:rPr>
              <a:t>médecine</a:t>
            </a:r>
            <a:r>
              <a:rPr lang="en-US" dirty="0">
                <a:solidFill>
                  <a:srgbClr val="404040"/>
                </a:solidFill>
                <a:cs typeface="Arial"/>
              </a:rPr>
              <a:t>.</a:t>
            </a:r>
            <a:r>
              <a:rPr lang="en-US" dirty="0">
                <a:cs typeface="Arial"/>
              </a:rPr>
              <a:t>​</a:t>
            </a:r>
          </a:p>
          <a:p>
            <a:pPr>
              <a:buChar char="•"/>
            </a:pPr>
            <a:endParaRPr lang="en-US" dirty="0">
              <a:solidFill>
                <a:srgbClr val="000000"/>
              </a:solidFill>
              <a:cs typeface="Arial"/>
            </a:endParaRPr>
          </a:p>
          <a:p>
            <a:pPr>
              <a:buChar char="•"/>
            </a:pPr>
            <a:r>
              <a:rPr lang="en-US" dirty="0">
                <a:solidFill>
                  <a:srgbClr val="404040"/>
                </a:solidFill>
                <a:cs typeface="Arial"/>
              </a:rPr>
              <a:t> Robotique.</a:t>
            </a:r>
            <a:r>
              <a:rPr lang="en-US" dirty="0">
                <a:cs typeface="Arial"/>
              </a:rPr>
              <a:t>​</a:t>
            </a:r>
          </a:p>
          <a:p>
            <a:pPr>
              <a:buChar char="•"/>
            </a:pPr>
            <a:endParaRPr lang="en-US" dirty="0">
              <a:solidFill>
                <a:srgbClr val="000000"/>
              </a:solidFill>
              <a:cs typeface="Arial"/>
            </a:endParaRPr>
          </a:p>
          <a:p>
            <a:pPr>
              <a:buChar char="•"/>
            </a:pPr>
            <a:r>
              <a:rPr lang="en-US" dirty="0">
                <a:solidFill>
                  <a:srgbClr val="404040"/>
                </a:solidFill>
                <a:cs typeface="Arial"/>
              </a:rPr>
              <a:t> </a:t>
            </a:r>
            <a:r>
              <a:rPr lang="en-US" dirty="0" err="1">
                <a:solidFill>
                  <a:srgbClr val="404040"/>
                </a:solidFill>
                <a:cs typeface="Arial"/>
              </a:rPr>
              <a:t>Programmation</a:t>
            </a:r>
            <a:r>
              <a:rPr lang="en-US" dirty="0">
                <a:solidFill>
                  <a:srgbClr val="404040"/>
                </a:solidFill>
                <a:cs typeface="Arial"/>
              </a:rPr>
              <a:t> par </a:t>
            </a:r>
            <a:r>
              <a:rPr lang="en-US" dirty="0" err="1">
                <a:solidFill>
                  <a:srgbClr val="404040"/>
                </a:solidFill>
                <a:cs typeface="Arial"/>
              </a:rPr>
              <a:t>contraintes</a:t>
            </a:r>
            <a:r>
              <a:rPr lang="en-US" dirty="0">
                <a:solidFill>
                  <a:srgbClr val="404040"/>
                </a:solidFill>
                <a:cs typeface="Arial"/>
              </a:rPr>
              <a:t>.</a:t>
            </a:r>
            <a:r>
              <a:rPr lang="en-US" dirty="0">
                <a:cs typeface="Arial"/>
              </a:rPr>
              <a:t>​</a:t>
            </a:r>
          </a:p>
          <a:p>
            <a:pPr>
              <a:buChar char="•"/>
            </a:pPr>
            <a:endParaRPr lang="en-US" dirty="0">
              <a:solidFill>
                <a:srgbClr val="000000"/>
              </a:solidFill>
              <a:cs typeface="Arial"/>
            </a:endParaRPr>
          </a:p>
          <a:p>
            <a:pPr>
              <a:buChar char="•"/>
            </a:pPr>
            <a:r>
              <a:rPr lang="en-US" dirty="0">
                <a:solidFill>
                  <a:srgbClr val="404040"/>
                </a:solidFill>
                <a:cs typeface="Arial"/>
              </a:rPr>
              <a:t> ...</a:t>
            </a:r>
            <a:r>
              <a:rPr lang="en-US" dirty="0">
                <a:cs typeface="Arial"/>
              </a:rPr>
              <a:t>​</a:t>
            </a:r>
          </a:p>
        </p:txBody>
      </p:sp>
    </p:spTree>
    <p:extLst>
      <p:ext uri="{BB962C8B-B14F-4D97-AF65-F5344CB8AC3E}">
        <p14:creationId xmlns:p14="http://schemas.microsoft.com/office/powerpoint/2010/main" val="595365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71847-0031-49A0-AE16-575BDE228329}"/>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5511C590-431D-4955-BA36-522DFFF42C33}"/>
              </a:ext>
            </a:extLst>
          </p:cNvPr>
          <p:cNvPicPr>
            <a:picLocks noGrp="1" noChangeAspect="1"/>
          </p:cNvPicPr>
          <p:nvPr>
            <p:ph idx="1"/>
          </p:nvPr>
        </p:nvPicPr>
        <p:blipFill>
          <a:blip r:embed="rId2"/>
          <a:stretch>
            <a:fillRect/>
          </a:stretch>
        </p:blipFill>
        <p:spPr>
          <a:xfrm>
            <a:off x="1733919" y="-155019"/>
            <a:ext cx="5594697" cy="4085572"/>
          </a:xfrm>
        </p:spPr>
      </p:pic>
      <p:sp>
        <p:nvSpPr>
          <p:cNvPr id="5" name="TextBox 4">
            <a:extLst>
              <a:ext uri="{FF2B5EF4-FFF2-40B4-BE49-F238E27FC236}">
                <a16:creationId xmlns:a16="http://schemas.microsoft.com/office/drawing/2014/main" id="{F203E471-E5F8-4AB2-B6FD-CB7F3E71BFB0}"/>
              </a:ext>
            </a:extLst>
          </p:cNvPr>
          <p:cNvSpPr txBox="1"/>
          <p:nvPr/>
        </p:nvSpPr>
        <p:spPr>
          <a:xfrm>
            <a:off x="2845496" y="4453003"/>
            <a:ext cx="936111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595858"/>
                </a:solidFill>
                <a:latin typeface="roboto"/>
                <a:ea typeface="roboto"/>
              </a:rPr>
              <a:t>Dans le cas de la couleur RVB, le canal regarde cette animation pour comprendre son fonctionnement</a:t>
            </a:r>
          </a:p>
          <a:p>
            <a:endParaRPr lang="en-US"/>
          </a:p>
          <a:p>
            <a:endParaRPr lang="en-US">
              <a:solidFill>
                <a:srgbClr val="595858"/>
              </a:solidFill>
              <a:latin typeface="roboto"/>
              <a:ea typeface="roboto"/>
            </a:endParaRPr>
          </a:p>
        </p:txBody>
      </p:sp>
    </p:spTree>
    <p:extLst>
      <p:ext uri="{BB962C8B-B14F-4D97-AF65-F5344CB8AC3E}">
        <p14:creationId xmlns:p14="http://schemas.microsoft.com/office/powerpoint/2010/main" val="31823684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B5407-3252-4E99-9A7D-BD56CB24DD37}"/>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A720BE20-A951-4512-97FE-1F8AB99F4D5D}"/>
              </a:ext>
            </a:extLst>
          </p:cNvPr>
          <p:cNvPicPr>
            <a:picLocks noGrp="1" noChangeAspect="1"/>
          </p:cNvPicPr>
          <p:nvPr>
            <p:ph idx="1"/>
          </p:nvPr>
        </p:nvPicPr>
        <p:blipFill>
          <a:blip r:embed="rId2"/>
          <a:stretch>
            <a:fillRect/>
          </a:stretch>
        </p:blipFill>
        <p:spPr>
          <a:xfrm>
            <a:off x="754568" y="296449"/>
            <a:ext cx="10893674" cy="6126252"/>
          </a:xfrm>
        </p:spPr>
      </p:pic>
    </p:spTree>
    <p:extLst>
      <p:ext uri="{BB962C8B-B14F-4D97-AF65-F5344CB8AC3E}">
        <p14:creationId xmlns:p14="http://schemas.microsoft.com/office/powerpoint/2010/main" val="41563775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9697B-ACDD-4149-886F-A7A673142862}"/>
              </a:ext>
            </a:extLst>
          </p:cNvPr>
          <p:cNvSpPr>
            <a:spLocks noGrp="1"/>
          </p:cNvSpPr>
          <p:nvPr>
            <p:ph idx="1"/>
          </p:nvPr>
        </p:nvSpPr>
        <p:spPr>
          <a:xfrm>
            <a:off x="2474390" y="1434230"/>
            <a:ext cx="8915400" cy="3777622"/>
          </a:xfrm>
        </p:spPr>
        <p:txBody>
          <a:bodyPr vert="horz" lIns="91440" tIns="45720" rIns="91440" bIns="45720" rtlCol="0" anchor="t">
            <a:normAutofit lnSpcReduction="10000"/>
          </a:bodyPr>
          <a:lstStyle/>
          <a:p>
            <a:r>
              <a:rPr lang="en-US">
                <a:ea typeface="+mn-lt"/>
                <a:cs typeface="+mn-lt"/>
              </a:rPr>
              <a:t>Les réseaux de neurones convolutifs sont composés de plusieurs couches de neurones artificiels. Les neurones artificiels, une imitation grossière de leurs homologues biologiques, sont des fonctions mathématiques qui calculent la somme pondérée de plusieurs entrées et génèrent une valeur d'activation. Lorsque vous saisissez une image dans un ConvNet, chaque couche génère plusieurs fonctions d'activation qui sont transmises à la couche suivante.</a:t>
            </a:r>
            <a:endParaRPr lang="en-US"/>
          </a:p>
          <a:p>
            <a:r>
              <a:rPr lang="en-US">
                <a:ea typeface="+mn-lt"/>
                <a:cs typeface="+mn-lt"/>
              </a:rPr>
              <a:t>La première couche extrait généralement les caractéristiques de base telles que les bords horizontaux ou diagonaux. Cette sortie est transmise à la couche suivante qui détecte les caractéristiques plus complexes telles que les coins ou les bords combinatoires. À mesure que nous nous approchons du réseau, il peut identifier des caractéristiques encore plus complexes telles que des objets, des visages, etc.</a:t>
            </a:r>
            <a:endParaRPr lang="en-US"/>
          </a:p>
          <a:p>
            <a:endParaRPr lang="en-US" dirty="0"/>
          </a:p>
        </p:txBody>
      </p:sp>
    </p:spTree>
    <p:extLst>
      <p:ext uri="{BB962C8B-B14F-4D97-AF65-F5344CB8AC3E}">
        <p14:creationId xmlns:p14="http://schemas.microsoft.com/office/powerpoint/2010/main" val="13065782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BD699-F41A-4880-B1E5-8268D42C646A}"/>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28BED5CC-DC9F-44CA-A3C6-5F468C0CD0BB}"/>
              </a:ext>
            </a:extLst>
          </p:cNvPr>
          <p:cNvPicPr>
            <a:picLocks noGrp="1" noChangeAspect="1"/>
          </p:cNvPicPr>
          <p:nvPr>
            <p:ph idx="1"/>
          </p:nvPr>
        </p:nvPicPr>
        <p:blipFill>
          <a:blip r:embed="rId2"/>
          <a:stretch>
            <a:fillRect/>
          </a:stretch>
        </p:blipFill>
        <p:spPr>
          <a:xfrm>
            <a:off x="2745791" y="85725"/>
            <a:ext cx="4925592" cy="6768472"/>
          </a:xfrm>
        </p:spPr>
      </p:pic>
    </p:spTree>
    <p:extLst>
      <p:ext uri="{BB962C8B-B14F-4D97-AF65-F5344CB8AC3E}">
        <p14:creationId xmlns:p14="http://schemas.microsoft.com/office/powerpoint/2010/main" val="1743034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9B445B-D093-4E8F-BE55-15B34C7A3A76}"/>
              </a:ext>
            </a:extLst>
          </p:cNvPr>
          <p:cNvSpPr>
            <a:spLocks noGrp="1"/>
          </p:cNvSpPr>
          <p:nvPr>
            <p:ph idx="1"/>
          </p:nvPr>
        </p:nvSpPr>
        <p:spPr>
          <a:xfrm>
            <a:off x="1636712" y="0"/>
            <a:ext cx="8915400" cy="3777622"/>
          </a:xfrm>
        </p:spPr>
        <p:txBody>
          <a:bodyPr vert="horz" lIns="91440" tIns="45720" rIns="91440" bIns="45720" rtlCol="0" anchor="t">
            <a:normAutofit/>
          </a:bodyPr>
          <a:lstStyle/>
          <a:p>
            <a:r>
              <a:rPr lang="en-US" dirty="0">
                <a:ea typeface="+mn-lt"/>
                <a:cs typeface="+mn-lt"/>
              </a:rPr>
              <a:t>Sur la base de la carte </a:t>
            </a:r>
            <a:r>
              <a:rPr lang="en-US" dirty="0" err="1">
                <a:ea typeface="+mn-lt"/>
                <a:cs typeface="+mn-lt"/>
              </a:rPr>
              <a:t>d'activation</a:t>
            </a:r>
            <a:r>
              <a:rPr lang="en-US" dirty="0">
                <a:ea typeface="+mn-lt"/>
                <a:cs typeface="+mn-lt"/>
              </a:rPr>
              <a:t> de la </a:t>
            </a:r>
            <a:r>
              <a:rPr lang="en-US" dirty="0" err="1">
                <a:ea typeface="+mn-lt"/>
                <a:cs typeface="+mn-lt"/>
              </a:rPr>
              <a:t>couche</a:t>
            </a:r>
            <a:r>
              <a:rPr lang="en-US" dirty="0">
                <a:ea typeface="+mn-lt"/>
                <a:cs typeface="+mn-lt"/>
              </a:rPr>
              <a:t> de convolution finale, la </a:t>
            </a:r>
            <a:r>
              <a:rPr lang="en-US" dirty="0" err="1">
                <a:ea typeface="+mn-lt"/>
                <a:cs typeface="+mn-lt"/>
              </a:rPr>
              <a:t>couche</a:t>
            </a:r>
            <a:r>
              <a:rPr lang="en-US" dirty="0">
                <a:ea typeface="+mn-lt"/>
                <a:cs typeface="+mn-lt"/>
              </a:rPr>
              <a:t> de classification </a:t>
            </a:r>
            <a:r>
              <a:rPr lang="en-US" dirty="0" err="1">
                <a:ea typeface="+mn-lt"/>
                <a:cs typeface="+mn-lt"/>
              </a:rPr>
              <a:t>génère</a:t>
            </a:r>
            <a:r>
              <a:rPr lang="en-US" dirty="0">
                <a:ea typeface="+mn-lt"/>
                <a:cs typeface="+mn-lt"/>
              </a:rPr>
              <a:t> un ensemble de scores de </a:t>
            </a:r>
            <a:r>
              <a:rPr lang="en-US" dirty="0" err="1">
                <a:ea typeface="+mn-lt"/>
                <a:cs typeface="+mn-lt"/>
              </a:rPr>
              <a:t>confiance</a:t>
            </a:r>
            <a:r>
              <a:rPr lang="en-US" dirty="0">
                <a:ea typeface="+mn-lt"/>
                <a:cs typeface="+mn-lt"/>
              </a:rPr>
              <a:t> (</a:t>
            </a:r>
            <a:r>
              <a:rPr lang="en-US" dirty="0" err="1">
                <a:ea typeface="+mn-lt"/>
                <a:cs typeface="+mn-lt"/>
              </a:rPr>
              <a:t>valeurs</a:t>
            </a:r>
            <a:r>
              <a:rPr lang="en-US" dirty="0">
                <a:ea typeface="+mn-lt"/>
                <a:cs typeface="+mn-lt"/>
              </a:rPr>
              <a:t> comprises entre 0 et 1) qui </a:t>
            </a:r>
            <a:r>
              <a:rPr lang="en-US" dirty="0" err="1">
                <a:ea typeface="+mn-lt"/>
                <a:cs typeface="+mn-lt"/>
              </a:rPr>
              <a:t>spécifient</a:t>
            </a:r>
            <a:r>
              <a:rPr lang="en-US" dirty="0">
                <a:ea typeface="+mn-lt"/>
                <a:cs typeface="+mn-lt"/>
              </a:rPr>
              <a:t> la </a:t>
            </a:r>
            <a:r>
              <a:rPr lang="en-US" dirty="0" err="1">
                <a:ea typeface="+mn-lt"/>
                <a:cs typeface="+mn-lt"/>
              </a:rPr>
              <a:t>probabilité</a:t>
            </a:r>
            <a:r>
              <a:rPr lang="en-US" dirty="0">
                <a:ea typeface="+mn-lt"/>
                <a:cs typeface="+mn-lt"/>
              </a:rPr>
              <a:t> que </a:t>
            </a:r>
            <a:r>
              <a:rPr lang="en-US" dirty="0" err="1">
                <a:ea typeface="+mn-lt"/>
                <a:cs typeface="+mn-lt"/>
              </a:rPr>
              <a:t>l'image</a:t>
            </a:r>
            <a:r>
              <a:rPr lang="en-US" dirty="0">
                <a:ea typeface="+mn-lt"/>
                <a:cs typeface="+mn-lt"/>
              </a:rPr>
              <a:t> </a:t>
            </a:r>
            <a:r>
              <a:rPr lang="en-US" dirty="0" err="1">
                <a:ea typeface="+mn-lt"/>
                <a:cs typeface="+mn-lt"/>
              </a:rPr>
              <a:t>appartienne</a:t>
            </a:r>
            <a:r>
              <a:rPr lang="en-US" dirty="0">
                <a:ea typeface="+mn-lt"/>
                <a:cs typeface="+mn-lt"/>
              </a:rPr>
              <a:t> à </a:t>
            </a:r>
            <a:r>
              <a:rPr lang="en-US" dirty="0" err="1">
                <a:ea typeface="+mn-lt"/>
                <a:cs typeface="+mn-lt"/>
              </a:rPr>
              <a:t>une</a:t>
            </a:r>
            <a:r>
              <a:rPr lang="en-US" dirty="0">
                <a:ea typeface="+mn-lt"/>
                <a:cs typeface="+mn-lt"/>
              </a:rPr>
              <a:t> « </a:t>
            </a:r>
            <a:r>
              <a:rPr lang="en-US" dirty="0" err="1">
                <a:ea typeface="+mn-lt"/>
                <a:cs typeface="+mn-lt"/>
              </a:rPr>
              <a:t>classe</a:t>
            </a:r>
            <a:r>
              <a:rPr lang="en-US" dirty="0">
                <a:ea typeface="+mn-lt"/>
                <a:cs typeface="+mn-lt"/>
              </a:rPr>
              <a:t> ». Par </a:t>
            </a:r>
            <a:r>
              <a:rPr lang="en-US" dirty="0" err="1">
                <a:ea typeface="+mn-lt"/>
                <a:cs typeface="+mn-lt"/>
              </a:rPr>
              <a:t>exemple</a:t>
            </a:r>
            <a:r>
              <a:rPr lang="en-US" dirty="0">
                <a:ea typeface="+mn-lt"/>
                <a:cs typeface="+mn-lt"/>
              </a:rPr>
              <a:t>, </a:t>
            </a:r>
            <a:r>
              <a:rPr lang="en-US" dirty="0" err="1">
                <a:ea typeface="+mn-lt"/>
                <a:cs typeface="+mn-lt"/>
              </a:rPr>
              <a:t>si</a:t>
            </a:r>
            <a:r>
              <a:rPr lang="en-US" dirty="0">
                <a:ea typeface="+mn-lt"/>
                <a:cs typeface="+mn-lt"/>
              </a:rPr>
              <a:t> </a:t>
            </a:r>
            <a:r>
              <a:rPr lang="en-US" dirty="0" err="1">
                <a:ea typeface="+mn-lt"/>
                <a:cs typeface="+mn-lt"/>
              </a:rPr>
              <a:t>vous</a:t>
            </a:r>
            <a:r>
              <a:rPr lang="en-US" dirty="0">
                <a:ea typeface="+mn-lt"/>
                <a:cs typeface="+mn-lt"/>
              </a:rPr>
              <a:t> </a:t>
            </a:r>
            <a:r>
              <a:rPr lang="en-US" dirty="0" err="1">
                <a:ea typeface="+mn-lt"/>
                <a:cs typeface="+mn-lt"/>
              </a:rPr>
              <a:t>avez</a:t>
            </a:r>
            <a:r>
              <a:rPr lang="en-US" dirty="0">
                <a:ea typeface="+mn-lt"/>
                <a:cs typeface="+mn-lt"/>
              </a:rPr>
              <a:t> un </a:t>
            </a:r>
            <a:r>
              <a:rPr lang="en-US" dirty="0" err="1">
                <a:ea typeface="+mn-lt"/>
                <a:cs typeface="+mn-lt"/>
              </a:rPr>
              <a:t>ConvNet</a:t>
            </a:r>
            <a:r>
              <a:rPr lang="en-US" dirty="0">
                <a:ea typeface="+mn-lt"/>
                <a:cs typeface="+mn-lt"/>
              </a:rPr>
              <a:t> qui </a:t>
            </a:r>
            <a:r>
              <a:rPr lang="en-US" dirty="0" err="1">
                <a:ea typeface="+mn-lt"/>
                <a:cs typeface="+mn-lt"/>
              </a:rPr>
              <a:t>détecte</a:t>
            </a:r>
            <a:r>
              <a:rPr lang="en-US" dirty="0">
                <a:ea typeface="+mn-lt"/>
                <a:cs typeface="+mn-lt"/>
              </a:rPr>
              <a:t> les chats, les </a:t>
            </a:r>
            <a:r>
              <a:rPr lang="en-US" dirty="0" err="1">
                <a:ea typeface="+mn-lt"/>
                <a:cs typeface="+mn-lt"/>
              </a:rPr>
              <a:t>chiens</a:t>
            </a:r>
            <a:r>
              <a:rPr lang="en-US" dirty="0">
                <a:ea typeface="+mn-lt"/>
                <a:cs typeface="+mn-lt"/>
              </a:rPr>
              <a:t> et les </a:t>
            </a:r>
            <a:r>
              <a:rPr lang="en-US" dirty="0" err="1">
                <a:ea typeface="+mn-lt"/>
                <a:cs typeface="+mn-lt"/>
              </a:rPr>
              <a:t>chevaux</a:t>
            </a:r>
            <a:r>
              <a:rPr lang="en-US" dirty="0">
                <a:ea typeface="+mn-lt"/>
                <a:cs typeface="+mn-lt"/>
              </a:rPr>
              <a:t>, la sortie de la </a:t>
            </a:r>
            <a:r>
              <a:rPr lang="en-US" dirty="0" err="1">
                <a:ea typeface="+mn-lt"/>
                <a:cs typeface="+mn-lt"/>
              </a:rPr>
              <a:t>couche</a:t>
            </a:r>
            <a:r>
              <a:rPr lang="en-US" dirty="0">
                <a:ea typeface="+mn-lt"/>
                <a:cs typeface="+mn-lt"/>
              </a:rPr>
              <a:t> finale </a:t>
            </a:r>
            <a:r>
              <a:rPr lang="en-US" dirty="0" err="1">
                <a:ea typeface="+mn-lt"/>
                <a:cs typeface="+mn-lt"/>
              </a:rPr>
              <a:t>est</a:t>
            </a:r>
            <a:r>
              <a:rPr lang="en-US" dirty="0">
                <a:ea typeface="+mn-lt"/>
                <a:cs typeface="+mn-lt"/>
              </a:rPr>
              <a:t> la </a:t>
            </a:r>
            <a:r>
              <a:rPr lang="en-US" dirty="0" err="1">
                <a:ea typeface="+mn-lt"/>
                <a:cs typeface="+mn-lt"/>
              </a:rPr>
              <a:t>possibilité</a:t>
            </a:r>
            <a:r>
              <a:rPr lang="en-US" dirty="0">
                <a:ea typeface="+mn-lt"/>
                <a:cs typeface="+mn-lt"/>
              </a:rPr>
              <a:t> que </a:t>
            </a:r>
            <a:r>
              <a:rPr lang="en-US" dirty="0" err="1">
                <a:ea typeface="+mn-lt"/>
                <a:cs typeface="+mn-lt"/>
              </a:rPr>
              <a:t>l'image</a:t>
            </a:r>
            <a:r>
              <a:rPr lang="en-US" dirty="0">
                <a:ea typeface="+mn-lt"/>
                <a:cs typeface="+mn-lt"/>
              </a:rPr>
              <a:t> </a:t>
            </a:r>
            <a:r>
              <a:rPr lang="en-US" dirty="0" err="1">
                <a:ea typeface="+mn-lt"/>
                <a:cs typeface="+mn-lt"/>
              </a:rPr>
              <a:t>d'entrée</a:t>
            </a:r>
            <a:r>
              <a:rPr lang="en-US" dirty="0">
                <a:ea typeface="+mn-lt"/>
                <a:cs typeface="+mn-lt"/>
              </a:rPr>
              <a:t> </a:t>
            </a:r>
            <a:r>
              <a:rPr lang="en-US" dirty="0" err="1">
                <a:ea typeface="+mn-lt"/>
                <a:cs typeface="+mn-lt"/>
              </a:rPr>
              <a:t>contienne</a:t>
            </a:r>
            <a:r>
              <a:rPr lang="en-US" dirty="0">
                <a:ea typeface="+mn-lt"/>
                <a:cs typeface="+mn-lt"/>
              </a:rPr>
              <a:t> </a:t>
            </a:r>
            <a:r>
              <a:rPr lang="en-US" dirty="0" err="1">
                <a:ea typeface="+mn-lt"/>
                <a:cs typeface="+mn-lt"/>
              </a:rPr>
              <a:t>l'un</a:t>
            </a:r>
            <a:r>
              <a:rPr lang="en-US" dirty="0">
                <a:ea typeface="+mn-lt"/>
                <a:cs typeface="+mn-lt"/>
              </a:rPr>
              <a:t> de </a:t>
            </a:r>
            <a:r>
              <a:rPr lang="en-US" dirty="0" err="1">
                <a:ea typeface="+mn-lt"/>
                <a:cs typeface="+mn-lt"/>
              </a:rPr>
              <a:t>ces</a:t>
            </a:r>
            <a:r>
              <a:rPr lang="en-US" dirty="0">
                <a:ea typeface="+mn-lt"/>
                <a:cs typeface="+mn-lt"/>
              </a:rPr>
              <a:t> </a:t>
            </a:r>
            <a:r>
              <a:rPr lang="en-US" dirty="0" err="1">
                <a:ea typeface="+mn-lt"/>
                <a:cs typeface="+mn-lt"/>
              </a:rPr>
              <a:t>animaux</a:t>
            </a:r>
            <a:r>
              <a:rPr lang="en-US" dirty="0">
                <a:ea typeface="+mn-lt"/>
                <a:cs typeface="+mn-lt"/>
              </a:rPr>
              <a:t>.</a:t>
            </a:r>
            <a:endParaRPr lang="en-US" dirty="0"/>
          </a:p>
        </p:txBody>
      </p:sp>
      <p:pic>
        <p:nvPicPr>
          <p:cNvPr id="4" name="Picture 4">
            <a:extLst>
              <a:ext uri="{FF2B5EF4-FFF2-40B4-BE49-F238E27FC236}">
                <a16:creationId xmlns:a16="http://schemas.microsoft.com/office/drawing/2014/main" id="{398A74D9-521F-438E-80BF-C098B87AF7B3}"/>
              </a:ext>
            </a:extLst>
          </p:cNvPr>
          <p:cNvPicPr>
            <a:picLocks noChangeAspect="1"/>
          </p:cNvPicPr>
          <p:nvPr/>
        </p:nvPicPr>
        <p:blipFill>
          <a:blip r:embed="rId2"/>
          <a:stretch>
            <a:fillRect/>
          </a:stretch>
        </p:blipFill>
        <p:spPr>
          <a:xfrm>
            <a:off x="1800225" y="1894284"/>
            <a:ext cx="6276975" cy="4888706"/>
          </a:xfrm>
          <a:prstGeom prst="rect">
            <a:avLst/>
          </a:prstGeom>
        </p:spPr>
      </p:pic>
    </p:spTree>
    <p:extLst>
      <p:ext uri="{BB962C8B-B14F-4D97-AF65-F5344CB8AC3E}">
        <p14:creationId xmlns:p14="http://schemas.microsoft.com/office/powerpoint/2010/main" val="17595286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465BB-F165-4537-9A0A-341142AD02E8}"/>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A68FBAF8-3D5B-4B81-88B7-BABF3B2DEFA9}"/>
              </a:ext>
            </a:extLst>
          </p:cNvPr>
          <p:cNvPicPr>
            <a:picLocks noGrp="1" noChangeAspect="1"/>
          </p:cNvPicPr>
          <p:nvPr>
            <p:ph idx="1"/>
          </p:nvPr>
        </p:nvPicPr>
        <p:blipFill>
          <a:blip r:embed="rId2"/>
          <a:stretch>
            <a:fillRect/>
          </a:stretch>
        </p:blipFill>
        <p:spPr>
          <a:xfrm>
            <a:off x="164769" y="4175"/>
            <a:ext cx="11958451" cy="6669046"/>
          </a:xfrm>
        </p:spPr>
      </p:pic>
    </p:spTree>
    <p:extLst>
      <p:ext uri="{BB962C8B-B14F-4D97-AF65-F5344CB8AC3E}">
        <p14:creationId xmlns:p14="http://schemas.microsoft.com/office/powerpoint/2010/main" val="36391986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663648-EF2B-47D6-A1BC-8488EED0E6DD}"/>
              </a:ext>
            </a:extLst>
          </p:cNvPr>
          <p:cNvSpPr>
            <a:spLocks noGrp="1"/>
          </p:cNvSpPr>
          <p:nvPr>
            <p:ph idx="1"/>
          </p:nvPr>
        </p:nvSpPr>
        <p:spPr>
          <a:xfrm>
            <a:off x="2150801" y="202504"/>
            <a:ext cx="8915400" cy="3777622"/>
          </a:xfrm>
        </p:spPr>
        <p:txBody>
          <a:bodyPr vert="horz" lIns="91440" tIns="45720" rIns="91440" bIns="45720" rtlCol="0" anchor="t">
            <a:normAutofit/>
          </a:bodyPr>
          <a:lstStyle/>
          <a:p>
            <a:r>
              <a:rPr lang="en-US">
                <a:ea typeface="+mn-lt"/>
                <a:cs typeface="+mn-lt"/>
              </a:rPr>
              <a:t>Les réseaux de neurones convolutifs sont l'un des types les plus courants de réseaux de neurones utilisés en </a:t>
            </a:r>
            <a:r>
              <a:rPr lang="en-US" dirty="0">
                <a:ea typeface="+mn-lt"/>
                <a:cs typeface="+mn-lt"/>
                <a:hlinkClick r:id="rId2"/>
              </a:rPr>
              <a:t>vision par ordinateur</a:t>
            </a:r>
            <a:r>
              <a:rPr lang="en-US" dirty="0">
                <a:ea typeface="+mn-lt"/>
                <a:cs typeface="+mn-lt"/>
              </a:rPr>
              <a:t> </a:t>
            </a:r>
            <a:r>
              <a:rPr lang="en-US">
                <a:ea typeface="+mn-lt"/>
                <a:cs typeface="+mn-lt"/>
              </a:rPr>
              <a:t>pour reconnaître des objets et des motifs dans les images. L'un de leurs traits caractéristiques est l'utilisation de filtres dans les couches convolutives.</a:t>
            </a:r>
            <a:endParaRPr lang="en-US"/>
          </a:p>
          <a:p>
            <a:r>
              <a:rPr lang="en-US" b="1">
                <a:ea typeface="+mn-lt"/>
                <a:cs typeface="+mn-lt"/>
              </a:rPr>
              <a:t>Couches convolutives Les</a:t>
            </a:r>
            <a:br>
              <a:rPr lang="en-US" b="1" dirty="0">
                <a:ea typeface="+mn-lt"/>
                <a:cs typeface="+mn-lt"/>
              </a:rPr>
            </a:br>
            <a:r>
              <a:rPr lang="en-US" b="1">
                <a:ea typeface="+mn-lt"/>
                <a:cs typeface="+mn-lt"/>
              </a:rPr>
              <a:t>CNN ont des couches uniques appelées couches convolutives qui les séparent des RNN et autres réseaux de neurones.</a:t>
            </a:r>
            <a:endParaRPr lang="en-US"/>
          </a:p>
          <a:p>
            <a:endParaRPr lang="en-US" dirty="0"/>
          </a:p>
        </p:txBody>
      </p:sp>
      <p:pic>
        <p:nvPicPr>
          <p:cNvPr id="4" name="Picture 4">
            <a:extLst>
              <a:ext uri="{FF2B5EF4-FFF2-40B4-BE49-F238E27FC236}">
                <a16:creationId xmlns:a16="http://schemas.microsoft.com/office/drawing/2014/main" id="{7399BF58-D00F-40B3-A9FD-71C25DFACDA3}"/>
              </a:ext>
            </a:extLst>
          </p:cNvPr>
          <p:cNvPicPr>
            <a:picLocks noChangeAspect="1"/>
          </p:cNvPicPr>
          <p:nvPr/>
        </p:nvPicPr>
        <p:blipFill>
          <a:blip r:embed="rId3"/>
          <a:stretch>
            <a:fillRect/>
          </a:stretch>
        </p:blipFill>
        <p:spPr>
          <a:xfrm>
            <a:off x="5308948" y="2531712"/>
            <a:ext cx="6427939" cy="3997071"/>
          </a:xfrm>
          <a:prstGeom prst="rect">
            <a:avLst/>
          </a:prstGeom>
        </p:spPr>
      </p:pic>
    </p:spTree>
    <p:extLst>
      <p:ext uri="{BB962C8B-B14F-4D97-AF65-F5344CB8AC3E}">
        <p14:creationId xmlns:p14="http://schemas.microsoft.com/office/powerpoint/2010/main" val="42001627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4FB98-A3C2-4B3A-ACA9-A7440E477000}"/>
              </a:ext>
            </a:extLst>
          </p:cNvPr>
          <p:cNvSpPr>
            <a:spLocks noGrp="1"/>
          </p:cNvSpPr>
          <p:nvPr>
            <p:ph type="title"/>
          </p:nvPr>
        </p:nvSpPr>
        <p:spPr/>
        <p:txBody>
          <a:bodyPr>
            <a:normAutofit fontScale="90000"/>
          </a:bodyPr>
          <a:lstStyle/>
          <a:p>
            <a:r>
              <a:rPr lang="en-US">
                <a:ea typeface="+mj-lt"/>
                <a:cs typeface="+mj-lt"/>
              </a:rPr>
              <a:t>Un filtre dans un CNN est simplement une matrice de valeurs numériques aléatoires comme dans le diagramme ci-dessous.</a:t>
            </a:r>
          </a:p>
        </p:txBody>
      </p:sp>
      <p:pic>
        <p:nvPicPr>
          <p:cNvPr id="4" name="Picture 4">
            <a:extLst>
              <a:ext uri="{FF2B5EF4-FFF2-40B4-BE49-F238E27FC236}">
                <a16:creationId xmlns:a16="http://schemas.microsoft.com/office/drawing/2014/main" id="{ED91B888-161D-4723-A43A-20F2A0999B22}"/>
              </a:ext>
            </a:extLst>
          </p:cNvPr>
          <p:cNvPicPr>
            <a:picLocks noGrp="1" noChangeAspect="1"/>
          </p:cNvPicPr>
          <p:nvPr>
            <p:ph idx="1"/>
          </p:nvPr>
        </p:nvPicPr>
        <p:blipFill>
          <a:blip r:embed="rId2"/>
          <a:stretch>
            <a:fillRect/>
          </a:stretch>
        </p:blipFill>
        <p:spPr>
          <a:xfrm>
            <a:off x="2454567" y="2081408"/>
            <a:ext cx="4644005" cy="4644005"/>
          </a:xfrm>
        </p:spPr>
      </p:pic>
    </p:spTree>
    <p:extLst>
      <p:ext uri="{BB962C8B-B14F-4D97-AF65-F5344CB8AC3E}">
        <p14:creationId xmlns:p14="http://schemas.microsoft.com/office/powerpoint/2010/main" val="1440925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A341D-E542-411F-BDB9-434C080178B7}"/>
              </a:ext>
            </a:extLst>
          </p:cNvPr>
          <p:cNvSpPr>
            <a:spLocks noGrp="1"/>
          </p:cNvSpPr>
          <p:nvPr>
            <p:ph type="title"/>
          </p:nvPr>
        </p:nvSpPr>
        <p:spPr>
          <a:xfrm>
            <a:off x="2436350" y="50000"/>
            <a:ext cx="8911687" cy="1280890"/>
          </a:xfrm>
        </p:spPr>
        <p:txBody>
          <a:bodyPr/>
          <a:lstStyle/>
          <a:p>
            <a:pPr marL="285750" indent="-285750">
              <a:spcBef>
                <a:spcPts val="1000"/>
              </a:spcBef>
              <a:buFont typeface="Arial"/>
              <a:buChar char="•"/>
            </a:pPr>
            <a:r>
              <a:rPr lang="en-US">
                <a:ea typeface="+mj-lt"/>
                <a:cs typeface="+mj-lt"/>
              </a:rPr>
              <a:t>Là où les CNN échouent</a:t>
            </a:r>
          </a:p>
          <a:p>
            <a:endParaRPr lang="en-US" dirty="0"/>
          </a:p>
        </p:txBody>
      </p:sp>
      <p:sp>
        <p:nvSpPr>
          <p:cNvPr id="3" name="Content Placeholder 2">
            <a:extLst>
              <a:ext uri="{FF2B5EF4-FFF2-40B4-BE49-F238E27FC236}">
                <a16:creationId xmlns:a16="http://schemas.microsoft.com/office/drawing/2014/main" id="{11AB8A86-5B3E-4341-ACBE-065B5C2CCACE}"/>
              </a:ext>
            </a:extLst>
          </p:cNvPr>
          <p:cNvSpPr>
            <a:spLocks noGrp="1"/>
          </p:cNvSpPr>
          <p:nvPr>
            <p:ph idx="1"/>
          </p:nvPr>
        </p:nvSpPr>
        <p:spPr>
          <a:xfrm>
            <a:off x="2286499" y="755737"/>
            <a:ext cx="8915400" cy="3777622"/>
          </a:xfrm>
        </p:spPr>
        <p:txBody>
          <a:bodyPr vert="horz" lIns="91440" tIns="45720" rIns="91440" bIns="45720" rtlCol="0" anchor="t">
            <a:normAutofit lnSpcReduction="10000"/>
          </a:bodyPr>
          <a:lstStyle/>
          <a:p>
            <a:r>
              <a:rPr lang="en-US">
                <a:ea typeface="+mn-lt"/>
                <a:cs typeface="+mn-lt"/>
              </a:rPr>
              <a:t>Les CNN sont excellents pour interpréter les données visuelles et les données qui ne viennent pas dans une séquence. Cependant, ils </a:t>
            </a:r>
            <a:r>
              <a:rPr lang="en-US" b="1">
                <a:ea typeface="+mn-lt"/>
                <a:cs typeface="+mn-lt"/>
              </a:rPr>
              <a:t>échouent dans l'interprétation des informations temporelles</a:t>
            </a:r>
            <a:r>
              <a:rPr lang="en-US">
                <a:ea typeface="+mn-lt"/>
                <a:cs typeface="+mn-lt"/>
              </a:rPr>
              <a:t> telles que les vidéos (qui sont essentiellement une séquence d'images individuelles) et les blocs de texte.</a:t>
            </a:r>
            <a:endParaRPr lang="en-US"/>
          </a:p>
          <a:p>
            <a:r>
              <a:rPr lang="en-US">
                <a:ea typeface="+mn-lt"/>
                <a:cs typeface="+mn-lt"/>
              </a:rPr>
              <a:t>L'extraction d'entités dans le texte est un excellent exemple de la façon dont les données dans différentes parties d'une séquence peuvent s'affecter les unes les autres. Avec les entités, les mots qui viennent avant et après l'entité dans la phrase ont un effet direct sur la façon dont ils sont classés. Afin de traiter des données temporelles ou séquentielles, comme des phrases, nous devons utiliser des algorithmes conçus pour apprendre des données passées et des « données futures » dans la séquence. Heureusement, les réseaux de neurones récurrents font exactement cela.</a:t>
            </a:r>
            <a:endParaRPr lang="en-US"/>
          </a:p>
          <a:p>
            <a:endParaRPr lang="en-US" dirty="0"/>
          </a:p>
        </p:txBody>
      </p:sp>
      <p:sp>
        <p:nvSpPr>
          <p:cNvPr id="4" name="TextBox 3">
            <a:extLst>
              <a:ext uri="{FF2B5EF4-FFF2-40B4-BE49-F238E27FC236}">
                <a16:creationId xmlns:a16="http://schemas.microsoft.com/office/drawing/2014/main" id="{FF88BAFD-1C0C-4E52-AEF1-A7F002967F8B}"/>
              </a:ext>
            </a:extLst>
          </p:cNvPr>
          <p:cNvSpPr txBox="1"/>
          <p:nvPr/>
        </p:nvSpPr>
        <p:spPr>
          <a:xfrm>
            <a:off x="2501031" y="4985359"/>
            <a:ext cx="936111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595858"/>
                </a:solidFill>
                <a:latin typeface="roboto"/>
                <a:ea typeface="roboto"/>
              </a:rPr>
              <a:t>Malgré la puissance et la complexité des ressources des CNN, ils fournissent des résultats approfondis. À la base de tout cela, il s'agit simplement de reconnaître des motifs et des détails si infimes et discrets qu'ils passent inaperçus à l'œil humain. Mais lorsqu'il s'agit de </a:t>
            </a:r>
            <a:r>
              <a:rPr lang="en-US" b="1">
                <a:solidFill>
                  <a:srgbClr val="333333"/>
                </a:solidFill>
                <a:latin typeface="roboto"/>
                <a:ea typeface="roboto"/>
              </a:rPr>
              <a:t>comprendre</a:t>
            </a:r>
            <a:r>
              <a:rPr lang="en-US">
                <a:solidFill>
                  <a:srgbClr val="595858"/>
                </a:solidFill>
                <a:latin typeface="roboto"/>
                <a:ea typeface="roboto"/>
              </a:rPr>
              <a:t> le contenu d'une image, cela échoue</a:t>
            </a:r>
            <a:endParaRPr lang="en-US"/>
          </a:p>
        </p:txBody>
      </p:sp>
    </p:spTree>
    <p:extLst>
      <p:ext uri="{BB962C8B-B14F-4D97-AF65-F5344CB8AC3E}">
        <p14:creationId xmlns:p14="http://schemas.microsoft.com/office/powerpoint/2010/main" val="30219210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21F5-0260-43E4-9475-3992DEA3465E}"/>
              </a:ext>
            </a:extLst>
          </p:cNvPr>
          <p:cNvSpPr>
            <a:spLocks noGrp="1"/>
          </p:cNvSpPr>
          <p:nvPr>
            <p:ph type="title"/>
          </p:nvPr>
        </p:nvSpPr>
        <p:spPr>
          <a:xfrm>
            <a:off x="1810048" y="-64821"/>
            <a:ext cx="8911687" cy="1280890"/>
          </a:xfrm>
        </p:spPr>
        <p:txBody>
          <a:bodyPr/>
          <a:lstStyle/>
          <a:p>
            <a:r>
              <a:rPr lang="en-US" dirty="0">
                <a:ea typeface="+mj-lt"/>
                <a:cs typeface="+mj-lt"/>
              </a:rPr>
              <a:t>Le </a:t>
            </a:r>
            <a:r>
              <a:rPr lang="en-US" dirty="0" err="1">
                <a:ea typeface="+mj-lt"/>
                <a:cs typeface="+mj-lt"/>
              </a:rPr>
              <a:t>principe</a:t>
            </a:r>
            <a:r>
              <a:rPr lang="en-US" dirty="0">
                <a:ea typeface="+mj-lt"/>
                <a:cs typeface="+mj-lt"/>
              </a:rPr>
              <a:t> de la </a:t>
            </a:r>
            <a:r>
              <a:rPr lang="en-US" dirty="0" err="1">
                <a:ea typeface="+mj-lt"/>
                <a:cs typeface="+mj-lt"/>
              </a:rPr>
              <a:t>methode</a:t>
            </a:r>
            <a:r>
              <a:rPr lang="en-US" dirty="0">
                <a:ea typeface="+mj-lt"/>
                <a:cs typeface="+mj-lt"/>
              </a:rPr>
              <a:t> LSTM</a:t>
            </a:r>
          </a:p>
          <a:p>
            <a:endParaRPr lang="en-US" dirty="0"/>
          </a:p>
        </p:txBody>
      </p:sp>
      <p:pic>
        <p:nvPicPr>
          <p:cNvPr id="4" name="Picture 4">
            <a:extLst>
              <a:ext uri="{FF2B5EF4-FFF2-40B4-BE49-F238E27FC236}">
                <a16:creationId xmlns:a16="http://schemas.microsoft.com/office/drawing/2014/main" id="{5354DFE1-538E-4C3B-A0B6-D60FEFABA614}"/>
              </a:ext>
            </a:extLst>
          </p:cNvPr>
          <p:cNvPicPr>
            <a:picLocks noGrp="1" noChangeAspect="1"/>
          </p:cNvPicPr>
          <p:nvPr>
            <p:ph idx="1"/>
          </p:nvPr>
        </p:nvPicPr>
        <p:blipFill>
          <a:blip r:embed="rId2"/>
          <a:stretch>
            <a:fillRect/>
          </a:stretch>
        </p:blipFill>
        <p:spPr>
          <a:xfrm>
            <a:off x="236937" y="663096"/>
            <a:ext cx="3262492" cy="5249430"/>
          </a:xfrm>
        </p:spPr>
      </p:pic>
      <p:sp>
        <p:nvSpPr>
          <p:cNvPr id="5" name="TextBox 4">
            <a:extLst>
              <a:ext uri="{FF2B5EF4-FFF2-40B4-BE49-F238E27FC236}">
                <a16:creationId xmlns:a16="http://schemas.microsoft.com/office/drawing/2014/main" id="{BCD54515-1F73-4C9D-8361-637C06076406}"/>
              </a:ext>
            </a:extLst>
          </p:cNvPr>
          <p:cNvSpPr txBox="1"/>
          <p:nvPr/>
        </p:nvSpPr>
        <p:spPr>
          <a:xfrm>
            <a:off x="3492674" y="580372"/>
            <a:ext cx="8630432"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02122"/>
                </a:solidFill>
                <a:latin typeface="Arial"/>
                <a:cs typeface="Arial"/>
              </a:rPr>
              <a:t>La mémoire à long court terme</a:t>
            </a:r>
            <a:r>
              <a:rPr lang="en-US">
                <a:solidFill>
                  <a:srgbClr val="202122"/>
                </a:solidFill>
                <a:latin typeface="Arial"/>
                <a:cs typeface="Arial"/>
              </a:rPr>
              <a:t> ( </a:t>
            </a:r>
            <a:r>
              <a:rPr lang="en-US" b="1">
                <a:solidFill>
                  <a:srgbClr val="202122"/>
                </a:solidFill>
                <a:latin typeface="Arial"/>
                <a:cs typeface="Arial"/>
              </a:rPr>
              <a:t>LSTM</a:t>
            </a:r>
            <a:r>
              <a:rPr lang="en-US">
                <a:solidFill>
                  <a:srgbClr val="202122"/>
                </a:solidFill>
                <a:latin typeface="Arial"/>
                <a:cs typeface="Arial"/>
              </a:rPr>
              <a:t> ) est une architecture de </a:t>
            </a:r>
            <a:r>
              <a:rPr lang="en-US">
                <a:solidFill>
                  <a:srgbClr val="0645AD"/>
                </a:solidFill>
                <a:latin typeface="Arial"/>
                <a:cs typeface="Arial"/>
                <a:hlinkClick r:id="rId3" tooltip="Réseau de neurones récurrents"/>
              </a:rPr>
              <a:t>réseau de neurones récurrents</a:t>
            </a:r>
            <a:r>
              <a:rPr lang="en-US">
                <a:solidFill>
                  <a:srgbClr val="202122"/>
                </a:solidFill>
                <a:latin typeface="Arial"/>
                <a:cs typeface="Arial"/>
              </a:rPr>
              <a:t> artificiels (RNN) </a:t>
            </a:r>
            <a:r>
              <a:rPr lang="en-US" baseline="30000">
                <a:solidFill>
                  <a:srgbClr val="0645AD"/>
                </a:solidFill>
                <a:latin typeface="Arial"/>
                <a:cs typeface="Arial"/>
                <a:hlinkClick r:id="rId4"/>
              </a:rPr>
              <a:t>[1]</a:t>
            </a:r>
            <a:r>
              <a:rPr lang="en-US">
                <a:solidFill>
                  <a:srgbClr val="202122"/>
                </a:solidFill>
                <a:latin typeface="Arial"/>
                <a:cs typeface="Arial"/>
              </a:rPr>
              <a:t> utilisée dans le domaine de </a:t>
            </a:r>
            <a:r>
              <a:rPr lang="en-US">
                <a:solidFill>
                  <a:srgbClr val="0645AD"/>
                </a:solidFill>
                <a:latin typeface="Arial"/>
                <a:cs typeface="Arial"/>
                <a:hlinkClick r:id="rId5" tooltip="L'apprentissage en profondeur"/>
              </a:rPr>
              <a:t>l'apprentissage en profondeur</a:t>
            </a:r>
            <a:r>
              <a:rPr lang="en-US">
                <a:solidFill>
                  <a:srgbClr val="202122"/>
                </a:solidFill>
                <a:latin typeface="Arial"/>
                <a:cs typeface="Arial"/>
              </a:rPr>
              <a:t> . Contrairement </a:t>
            </a:r>
            <a:r>
              <a:rPr lang="en-US">
                <a:solidFill>
                  <a:srgbClr val="0645AD"/>
                </a:solidFill>
                <a:latin typeface="Arial"/>
                <a:cs typeface="Arial"/>
                <a:hlinkClick r:id="rId6" tooltip="Réseau de neurones d'anticipation"/>
              </a:rPr>
              <a:t>aux réseaux de neurones à</a:t>
            </a:r>
            <a:r>
              <a:rPr lang="en-US">
                <a:solidFill>
                  <a:srgbClr val="202122"/>
                </a:solidFill>
                <a:latin typeface="Arial"/>
                <a:cs typeface="Arial"/>
              </a:rPr>
              <a:t> réaction standard , LSTM a des connexions de rétroaction. Il peut non seulement traiter des points de données uniques (tels que des images), mais également des séquences entières de données (telles que de la parole ou de la vidéo). Par exemple, LSTM est applicable à des tâches telles que la </a:t>
            </a:r>
            <a:r>
              <a:rPr lang="en-US">
                <a:solidFill>
                  <a:srgbClr val="0645AD"/>
                </a:solidFill>
                <a:latin typeface="Arial"/>
                <a:cs typeface="Arial"/>
                <a:hlinkClick r:id="rId7" tooltip="Reconnaissance de l'écriture manuscrite"/>
              </a:rPr>
              <a:t>reconnaissance d'écriture manuscrite</a:t>
            </a:r>
            <a:r>
              <a:rPr lang="en-US">
                <a:solidFill>
                  <a:srgbClr val="202122"/>
                </a:solidFill>
                <a:latin typeface="Arial"/>
                <a:cs typeface="Arial"/>
              </a:rPr>
              <a:t> non segmentée et connectée , </a:t>
            </a:r>
            <a:r>
              <a:rPr lang="en-US" baseline="30000">
                <a:solidFill>
                  <a:srgbClr val="0645AD"/>
                </a:solidFill>
                <a:latin typeface="Arial"/>
                <a:cs typeface="Arial"/>
                <a:hlinkClick r:id="rId8"/>
              </a:rPr>
              <a:t>[2]</a:t>
            </a:r>
            <a:r>
              <a:rPr lang="en-US">
                <a:solidFill>
                  <a:srgbClr val="202122"/>
                </a:solidFill>
                <a:latin typeface="Arial"/>
                <a:cs typeface="Arial"/>
              </a:rPr>
              <a:t> </a:t>
            </a:r>
            <a:r>
              <a:rPr lang="en-US">
                <a:solidFill>
                  <a:srgbClr val="0645AD"/>
                </a:solidFill>
                <a:latin typeface="Arial"/>
                <a:cs typeface="Arial"/>
                <a:hlinkClick r:id="rId9"/>
              </a:rPr>
              <a:t>la reconnaissance vocale </a:t>
            </a:r>
            <a:r>
              <a:rPr lang="en-US" baseline="30000">
                <a:solidFill>
                  <a:srgbClr val="0645AD"/>
                </a:solidFill>
                <a:latin typeface="Arial"/>
                <a:cs typeface="Arial"/>
                <a:hlinkClick r:id="rId10"/>
              </a:rPr>
              <a:t>[3] </a:t>
            </a:r>
            <a:r>
              <a:rPr lang="en-US" baseline="30000">
                <a:solidFill>
                  <a:srgbClr val="0645AD"/>
                </a:solidFill>
                <a:latin typeface="Arial"/>
                <a:cs typeface="Arial"/>
                <a:hlinkClick r:id="rId11"/>
              </a:rPr>
              <a:t>[4]</a:t>
            </a:r>
            <a:r>
              <a:rPr lang="en-US">
                <a:solidFill>
                  <a:srgbClr val="202122"/>
                </a:solidFill>
                <a:latin typeface="Arial"/>
                <a:cs typeface="Arial"/>
              </a:rPr>
              <a:t> et la détection d'anomalies dans le trafic réseau ou les IDS (systèmes de détection d'intrusion).</a:t>
            </a:r>
          </a:p>
          <a:p>
            <a:r>
              <a:rPr lang="en-US">
                <a:solidFill>
                  <a:srgbClr val="202122"/>
                </a:solidFill>
                <a:latin typeface="Arial"/>
                <a:cs typeface="Arial"/>
              </a:rPr>
              <a:t>Une unité LSTM commune est composée d'une </a:t>
            </a:r>
            <a:r>
              <a:rPr lang="en-US" b="1">
                <a:solidFill>
                  <a:srgbClr val="202122"/>
                </a:solidFill>
                <a:latin typeface="Arial"/>
                <a:cs typeface="Arial"/>
              </a:rPr>
              <a:t>cellule</a:t>
            </a:r>
            <a:r>
              <a:rPr lang="en-US">
                <a:solidFill>
                  <a:srgbClr val="202122"/>
                </a:solidFill>
                <a:latin typeface="Arial"/>
                <a:cs typeface="Arial"/>
              </a:rPr>
              <a:t> , d'une </a:t>
            </a:r>
            <a:r>
              <a:rPr lang="en-US" b="1">
                <a:solidFill>
                  <a:srgbClr val="202122"/>
                </a:solidFill>
                <a:latin typeface="Arial"/>
                <a:cs typeface="Arial"/>
              </a:rPr>
              <a:t>porte d'entrée</a:t>
            </a:r>
            <a:r>
              <a:rPr lang="en-US">
                <a:solidFill>
                  <a:srgbClr val="202122"/>
                </a:solidFill>
                <a:latin typeface="Arial"/>
                <a:cs typeface="Arial"/>
              </a:rPr>
              <a:t> , d'une </a:t>
            </a:r>
            <a:r>
              <a:rPr lang="en-US" b="1">
                <a:solidFill>
                  <a:srgbClr val="202122"/>
                </a:solidFill>
                <a:latin typeface="Arial"/>
                <a:cs typeface="Arial"/>
              </a:rPr>
              <a:t>porte de sortie</a:t>
            </a:r>
            <a:r>
              <a:rPr lang="en-US">
                <a:solidFill>
                  <a:srgbClr val="202122"/>
                </a:solidFill>
                <a:latin typeface="Arial"/>
                <a:cs typeface="Arial"/>
              </a:rPr>
              <a:t> et d'une </a:t>
            </a:r>
            <a:r>
              <a:rPr lang="en-US" b="1">
                <a:solidFill>
                  <a:srgbClr val="202122"/>
                </a:solidFill>
                <a:latin typeface="Arial"/>
                <a:cs typeface="Arial"/>
              </a:rPr>
              <a:t>porte d'oubli</a:t>
            </a:r>
            <a:r>
              <a:rPr lang="en-US">
                <a:solidFill>
                  <a:srgbClr val="202122"/>
                </a:solidFill>
                <a:latin typeface="Arial"/>
                <a:cs typeface="Arial"/>
              </a:rPr>
              <a:t> . La cellule mémorise les valeurs sur des intervalles de temps arbitraires et les trois </a:t>
            </a:r>
            <a:r>
              <a:rPr lang="en-US" i="1">
                <a:solidFill>
                  <a:srgbClr val="202122"/>
                </a:solidFill>
                <a:latin typeface="Arial"/>
                <a:cs typeface="Arial"/>
              </a:rPr>
              <a:t>portes</a:t>
            </a:r>
            <a:r>
              <a:rPr lang="en-US">
                <a:solidFill>
                  <a:srgbClr val="202122"/>
                </a:solidFill>
                <a:latin typeface="Arial"/>
                <a:cs typeface="Arial"/>
              </a:rPr>
              <a:t> régulent le flux d'informations entrant et sortant de la cellule.</a:t>
            </a:r>
          </a:p>
          <a:p>
            <a:r>
              <a:rPr lang="en-US">
                <a:solidFill>
                  <a:srgbClr val="202122"/>
                </a:solidFill>
                <a:latin typeface="Arial"/>
                <a:cs typeface="Arial"/>
              </a:rPr>
              <a:t>Les réseaux LSTM sont bien adaptés à la </a:t>
            </a:r>
            <a:r>
              <a:rPr lang="en-US">
                <a:solidFill>
                  <a:srgbClr val="0645AD"/>
                </a:solidFill>
                <a:latin typeface="Arial"/>
                <a:cs typeface="Arial"/>
                <a:hlinkClick r:id="rId12" tooltip="Classification en apprentissage automatique"/>
              </a:rPr>
              <a:t>classification</a:t>
            </a:r>
            <a:r>
              <a:rPr lang="en-US">
                <a:solidFill>
                  <a:srgbClr val="202122"/>
                </a:solidFill>
                <a:latin typeface="Arial"/>
                <a:cs typeface="Arial"/>
              </a:rPr>
              <a:t> , au </a:t>
            </a:r>
            <a:r>
              <a:rPr lang="en-US">
                <a:solidFill>
                  <a:srgbClr val="0645AD"/>
                </a:solidFill>
                <a:latin typeface="Arial"/>
                <a:cs typeface="Arial"/>
                <a:hlinkClick r:id="rId13" tooltip="Traitement des données informatiques"/>
              </a:rPr>
              <a:t>traitement</a:t>
            </a:r>
            <a:r>
              <a:rPr lang="en-US">
                <a:solidFill>
                  <a:srgbClr val="202122"/>
                </a:solidFill>
                <a:latin typeface="Arial"/>
                <a:cs typeface="Arial"/>
              </a:rPr>
              <a:t> et à la </a:t>
            </a:r>
            <a:r>
              <a:rPr lang="en-US">
                <a:solidFill>
                  <a:srgbClr val="0645AD"/>
                </a:solidFill>
                <a:latin typeface="Arial"/>
                <a:cs typeface="Arial"/>
                <a:hlinkClick r:id="rId14" tooltip="Prédire"/>
              </a:rPr>
              <a:t>réalisation de prédictions</a:t>
            </a:r>
            <a:r>
              <a:rPr lang="en-US">
                <a:solidFill>
                  <a:srgbClr val="202122"/>
                </a:solidFill>
                <a:latin typeface="Arial"/>
                <a:cs typeface="Arial"/>
              </a:rPr>
              <a:t> basées sur des données de </a:t>
            </a:r>
            <a:r>
              <a:rPr lang="en-US">
                <a:solidFill>
                  <a:srgbClr val="0645AD"/>
                </a:solidFill>
                <a:latin typeface="Arial"/>
                <a:cs typeface="Arial"/>
                <a:hlinkClick r:id="rId15" tooltip="Speech recognition"/>
              </a:rPr>
              <a:t>séries chronologiques</a:t>
            </a:r>
            <a:r>
              <a:rPr lang="en-US">
                <a:solidFill>
                  <a:srgbClr val="202122"/>
                </a:solidFill>
                <a:latin typeface="Arial"/>
                <a:cs typeface="Arial"/>
              </a:rPr>
              <a:t> , car il peut y avoir des décalages de durée inconnue entre les événements importants d'une série chronologique. Les LSTM ont été développés pour traiter le </a:t>
            </a:r>
            <a:r>
              <a:rPr lang="en-US">
                <a:solidFill>
                  <a:srgbClr val="0645AD"/>
                </a:solidFill>
                <a:latin typeface="Arial"/>
                <a:cs typeface="Arial"/>
                <a:hlinkClick r:id="rId16"/>
              </a:rPr>
              <a:t>problème de gradient de fuite</a:t>
            </a:r>
            <a:r>
              <a:rPr lang="en-US">
                <a:solidFill>
                  <a:srgbClr val="202122"/>
                </a:solidFill>
                <a:latin typeface="Arial"/>
                <a:cs typeface="Arial"/>
              </a:rPr>
              <a:t> qui peut être rencontré lors de la formation de RNN traditionnels. L'insensibilité relative à la longueur de l'espace est un avantage de LSTM par rapport aux RNN, aux </a:t>
            </a:r>
            <a:r>
              <a:rPr lang="en-US">
                <a:solidFill>
                  <a:srgbClr val="0645AD"/>
                </a:solidFill>
                <a:latin typeface="Arial"/>
                <a:cs typeface="Arial"/>
                <a:hlinkClick r:id="rId17" tooltip="Modèles cachés de Markov"/>
              </a:rPr>
              <a:t>modèles de Markov cachés</a:t>
            </a:r>
            <a:r>
              <a:rPr lang="en-US">
                <a:solidFill>
                  <a:srgbClr val="202122"/>
                </a:solidFill>
                <a:latin typeface="Arial"/>
                <a:cs typeface="Arial"/>
              </a:rPr>
              <a:t> et à d'autres méthodes d'apprentissage de séquences dans de nombreuses applications</a:t>
            </a:r>
          </a:p>
        </p:txBody>
      </p:sp>
    </p:spTree>
    <p:extLst>
      <p:ext uri="{BB962C8B-B14F-4D97-AF65-F5344CB8AC3E}">
        <p14:creationId xmlns:p14="http://schemas.microsoft.com/office/powerpoint/2010/main" val="3349454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78DC-FF2A-49E3-88E9-DBE21DC8C48B}"/>
              </a:ext>
            </a:extLst>
          </p:cNvPr>
          <p:cNvSpPr>
            <a:spLocks noGrp="1"/>
          </p:cNvSpPr>
          <p:nvPr>
            <p:ph type="title"/>
          </p:nvPr>
        </p:nvSpPr>
        <p:spPr>
          <a:xfrm>
            <a:off x="2154514" y="624110"/>
            <a:ext cx="8911687" cy="1280890"/>
          </a:xfrm>
        </p:spPr>
        <p:txBody>
          <a:bodyPr/>
          <a:lstStyle/>
          <a:p>
            <a:r>
              <a:rPr lang="en-US" dirty="0"/>
              <a:t>Machine learning</a:t>
            </a:r>
          </a:p>
        </p:txBody>
      </p:sp>
      <p:sp>
        <p:nvSpPr>
          <p:cNvPr id="3" name="Content Placeholder 2">
            <a:extLst>
              <a:ext uri="{FF2B5EF4-FFF2-40B4-BE49-F238E27FC236}">
                <a16:creationId xmlns:a16="http://schemas.microsoft.com/office/drawing/2014/main" id="{5B48BE0F-D8BC-4A36-A682-22893DAED4AB}"/>
              </a:ext>
            </a:extLst>
          </p:cNvPr>
          <p:cNvSpPr>
            <a:spLocks noGrp="1"/>
          </p:cNvSpPr>
          <p:nvPr>
            <p:ph idx="1"/>
          </p:nvPr>
        </p:nvSpPr>
        <p:spPr>
          <a:xfrm>
            <a:off x="2589212" y="1601244"/>
            <a:ext cx="8915400" cy="3777622"/>
          </a:xfrm>
        </p:spPr>
        <p:txBody>
          <a:bodyPr vert="horz" lIns="91440" tIns="45720" rIns="91440" bIns="45720" rtlCol="0" anchor="t">
            <a:normAutofit/>
          </a:bodyPr>
          <a:lstStyle/>
          <a:p>
            <a:r>
              <a:rPr lang="en-US" dirty="0">
                <a:ea typeface="+mn-lt"/>
                <a:cs typeface="+mn-lt"/>
              </a:rPr>
              <a:t>Les concepts de </a:t>
            </a:r>
            <a:r>
              <a:rPr lang="en-US" dirty="0" err="1">
                <a:ea typeface="+mn-lt"/>
                <a:cs typeface="+mn-lt"/>
              </a:rPr>
              <a:t>l’apprentissage</a:t>
            </a:r>
            <a:r>
              <a:rPr lang="en-US" dirty="0">
                <a:ea typeface="+mn-lt"/>
                <a:cs typeface="+mn-lt"/>
              </a:rPr>
              <a:t> et de </a:t>
            </a:r>
            <a:r>
              <a:rPr lang="en-US" dirty="0" err="1">
                <a:ea typeface="+mn-lt"/>
                <a:cs typeface="+mn-lt"/>
              </a:rPr>
              <a:t>l’apprentissage</a:t>
            </a:r>
            <a:r>
              <a:rPr lang="en-US" dirty="0">
                <a:ea typeface="+mn-lt"/>
                <a:cs typeface="+mn-lt"/>
              </a:rPr>
              <a:t> </a:t>
            </a:r>
            <a:r>
              <a:rPr lang="en-US" dirty="0" err="1">
                <a:ea typeface="+mn-lt"/>
                <a:cs typeface="+mn-lt"/>
              </a:rPr>
              <a:t>automatique</a:t>
            </a:r>
            <a:endParaRPr lang="en-US" dirty="0" err="1"/>
          </a:p>
          <a:p>
            <a:pPr>
              <a:buNone/>
            </a:pPr>
            <a:r>
              <a:rPr lang="en-US" b="1" dirty="0" err="1">
                <a:ea typeface="+mn-lt"/>
                <a:cs typeface="+mn-lt"/>
              </a:rPr>
              <a:t>C’est</a:t>
            </a:r>
            <a:r>
              <a:rPr lang="en-US" b="1" dirty="0">
                <a:ea typeface="+mn-lt"/>
                <a:cs typeface="+mn-lt"/>
              </a:rPr>
              <a:t> quoi</a:t>
            </a:r>
            <a:r>
              <a:rPr lang="en-US" dirty="0">
                <a:ea typeface="+mn-lt"/>
                <a:cs typeface="+mn-lt"/>
              </a:rPr>
              <a:t> </a:t>
            </a:r>
            <a:r>
              <a:rPr lang="en-US" b="1" dirty="0" err="1">
                <a:ea typeface="+mn-lt"/>
                <a:cs typeface="+mn-lt"/>
              </a:rPr>
              <a:t>L’Apprentissage</a:t>
            </a:r>
            <a:r>
              <a:rPr lang="en-US" dirty="0">
                <a:ea typeface="+mn-lt"/>
                <a:cs typeface="+mn-lt"/>
              </a:rPr>
              <a:t> :</a:t>
            </a:r>
          </a:p>
          <a:p>
            <a:pPr>
              <a:buNone/>
            </a:pPr>
            <a:r>
              <a:rPr lang="en-US" dirty="0">
                <a:ea typeface="+mn-lt"/>
                <a:cs typeface="+mn-lt"/>
              </a:rPr>
              <a:t>*</a:t>
            </a:r>
            <a:r>
              <a:rPr lang="en-US" dirty="0" err="1">
                <a:ea typeface="+mn-lt"/>
                <a:cs typeface="+mn-lt"/>
              </a:rPr>
              <a:t>Acquérir</a:t>
            </a:r>
            <a:r>
              <a:rPr lang="en-US" dirty="0">
                <a:ea typeface="+mn-lt"/>
                <a:cs typeface="+mn-lt"/>
              </a:rPr>
              <a:t> de </a:t>
            </a:r>
            <a:r>
              <a:rPr lang="en-US" dirty="0" err="1">
                <a:ea typeface="+mn-lt"/>
                <a:cs typeface="+mn-lt"/>
              </a:rPr>
              <a:t>nouvelles</a:t>
            </a:r>
            <a:r>
              <a:rPr lang="en-US" dirty="0">
                <a:ea typeface="+mn-lt"/>
                <a:cs typeface="+mn-lt"/>
              </a:rPr>
              <a:t> </a:t>
            </a:r>
            <a:r>
              <a:rPr lang="en-US" dirty="0" err="1">
                <a:ea typeface="+mn-lt"/>
                <a:cs typeface="+mn-lt"/>
              </a:rPr>
              <a:t>connaissances</a:t>
            </a:r>
            <a:r>
              <a:rPr lang="en-US" dirty="0">
                <a:ea typeface="+mn-lt"/>
                <a:cs typeface="+mn-lt"/>
              </a:rPr>
              <a:t>.</a:t>
            </a:r>
            <a:endParaRPr lang="en-US" dirty="0"/>
          </a:p>
          <a:p>
            <a:pPr>
              <a:buNone/>
            </a:pPr>
            <a:r>
              <a:rPr lang="en-US" dirty="0">
                <a:ea typeface="+mn-lt"/>
                <a:cs typeface="+mn-lt"/>
              </a:rPr>
              <a:t>*On parle de </a:t>
            </a:r>
            <a:r>
              <a:rPr lang="en-US" dirty="0" err="1">
                <a:ea typeface="+mn-lt"/>
                <a:cs typeface="+mn-lt"/>
              </a:rPr>
              <a:t>l’apprentissage</a:t>
            </a:r>
            <a:r>
              <a:rPr lang="en-US" dirty="0">
                <a:ea typeface="+mn-lt"/>
                <a:cs typeface="+mn-lt"/>
              </a:rPr>
              <a:t> </a:t>
            </a:r>
            <a:r>
              <a:rPr lang="en-US" dirty="0" err="1">
                <a:ea typeface="+mn-lt"/>
                <a:cs typeface="+mn-lt"/>
              </a:rPr>
              <a:t>lorsque</a:t>
            </a:r>
            <a:r>
              <a:rPr lang="en-US" dirty="0">
                <a:ea typeface="+mn-lt"/>
                <a:cs typeface="+mn-lt"/>
              </a:rPr>
              <a:t> </a:t>
            </a:r>
            <a:r>
              <a:rPr lang="en-US" dirty="0" err="1">
                <a:ea typeface="+mn-lt"/>
                <a:cs typeface="+mn-lt"/>
              </a:rPr>
              <a:t>l’expertise</a:t>
            </a:r>
            <a:r>
              <a:rPr lang="en-US" dirty="0">
                <a:ea typeface="+mn-lt"/>
                <a:cs typeface="+mn-lt"/>
              </a:rPr>
              <a:t> </a:t>
            </a:r>
            <a:r>
              <a:rPr lang="en-US" dirty="0" err="1">
                <a:ea typeface="+mn-lt"/>
                <a:cs typeface="+mn-lt"/>
              </a:rPr>
              <a:t>humaine</a:t>
            </a:r>
            <a:r>
              <a:rPr lang="en-US" dirty="0">
                <a:ea typeface="+mn-lt"/>
                <a:cs typeface="+mn-lt"/>
              </a:rPr>
              <a:t> </a:t>
            </a:r>
            <a:r>
              <a:rPr lang="en-US" dirty="0" err="1">
                <a:ea typeface="+mn-lt"/>
                <a:cs typeface="+mn-lt"/>
              </a:rPr>
              <a:t>est</a:t>
            </a:r>
            <a:r>
              <a:rPr lang="en-US" dirty="0">
                <a:ea typeface="+mn-lt"/>
                <a:cs typeface="+mn-lt"/>
              </a:rPr>
              <a:t> </a:t>
            </a:r>
            <a:r>
              <a:rPr lang="en-US" dirty="0" err="1">
                <a:ea typeface="+mn-lt"/>
                <a:cs typeface="+mn-lt"/>
              </a:rPr>
              <a:t>absente</a:t>
            </a:r>
            <a:br>
              <a:rPr lang="en-US" dirty="0">
                <a:ea typeface="+mn-lt"/>
                <a:cs typeface="+mn-lt"/>
              </a:rPr>
            </a:br>
            <a:r>
              <a:rPr lang="en-US" b="1" u="sng" dirty="0" err="1">
                <a:solidFill>
                  <a:srgbClr val="FF0000"/>
                </a:solidFill>
                <a:ea typeface="+mn-lt"/>
                <a:cs typeface="+mn-lt"/>
              </a:rPr>
              <a:t>Problèmes</a:t>
            </a:r>
            <a:r>
              <a:rPr lang="en-US" b="1" u="sng" dirty="0">
                <a:solidFill>
                  <a:srgbClr val="FF0000"/>
                </a:solidFill>
                <a:ea typeface="+mn-lt"/>
                <a:cs typeface="+mn-lt"/>
              </a:rPr>
              <a:t> </a:t>
            </a:r>
            <a:r>
              <a:rPr lang="en-US" b="1" u="sng" dirty="0" err="1">
                <a:solidFill>
                  <a:srgbClr val="FF0000"/>
                </a:solidFill>
                <a:ea typeface="+mn-lt"/>
                <a:cs typeface="+mn-lt"/>
              </a:rPr>
              <a:t>d’apprentissage</a:t>
            </a:r>
            <a:r>
              <a:rPr lang="en-US" dirty="0">
                <a:ea typeface="+mn-lt"/>
                <a:cs typeface="+mn-lt"/>
              </a:rPr>
              <a:t> </a:t>
            </a:r>
            <a:endParaRPr lang="en-US" dirty="0" err="1">
              <a:ea typeface="+mn-lt"/>
              <a:cs typeface="+mn-lt"/>
            </a:endParaRPr>
          </a:p>
          <a:p>
            <a:pPr marL="0" indent="0">
              <a:buNone/>
            </a:pPr>
            <a:r>
              <a:rPr lang="en-US" dirty="0">
                <a:ea typeface="+mn-lt"/>
                <a:cs typeface="+mn-lt"/>
              </a:rPr>
              <a:t>  </a:t>
            </a:r>
            <a:endParaRPr lang="en-US"/>
          </a:p>
        </p:txBody>
      </p:sp>
    </p:spTree>
    <p:extLst>
      <p:ext uri="{BB962C8B-B14F-4D97-AF65-F5344CB8AC3E}">
        <p14:creationId xmlns:p14="http://schemas.microsoft.com/office/powerpoint/2010/main" val="4085027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DEA1-456F-4037-AF58-D98DB52BBE3F}"/>
              </a:ext>
            </a:extLst>
          </p:cNvPr>
          <p:cNvSpPr>
            <a:spLocks noGrp="1"/>
          </p:cNvSpPr>
          <p:nvPr>
            <p:ph type="title"/>
          </p:nvPr>
        </p:nvSpPr>
        <p:spPr/>
        <p:txBody>
          <a:bodyPr/>
          <a:lstStyle/>
          <a:p>
            <a:r>
              <a:rPr lang="en-US" b="1"/>
              <a:t>LSTM avec une porte oubliée</a:t>
            </a:r>
            <a:endParaRPr lang="en-US"/>
          </a:p>
          <a:p>
            <a:endParaRPr lang="en-US" dirty="0"/>
          </a:p>
        </p:txBody>
      </p:sp>
      <p:sp>
        <p:nvSpPr>
          <p:cNvPr id="3" name="Content Placeholder 2">
            <a:extLst>
              <a:ext uri="{FF2B5EF4-FFF2-40B4-BE49-F238E27FC236}">
                <a16:creationId xmlns:a16="http://schemas.microsoft.com/office/drawing/2014/main" id="{EF6E9EF4-8DCB-4D38-859C-88A25018A7E4}"/>
              </a:ext>
            </a:extLst>
          </p:cNvPr>
          <p:cNvSpPr>
            <a:spLocks noGrp="1"/>
          </p:cNvSpPr>
          <p:nvPr>
            <p:ph idx="1"/>
          </p:nvPr>
        </p:nvSpPr>
        <p:spPr>
          <a:xfrm>
            <a:off x="2422198" y="1288093"/>
            <a:ext cx="8915400" cy="3777622"/>
          </a:xfrm>
        </p:spPr>
        <p:txBody>
          <a:bodyPr vert="horz" lIns="91440" tIns="45720" rIns="91440" bIns="45720" rtlCol="0" anchor="t">
            <a:normAutofit/>
          </a:bodyPr>
          <a:lstStyle/>
          <a:p>
            <a:r>
              <a:rPr lang="en-US">
                <a:ea typeface="+mn-lt"/>
                <a:cs typeface="+mn-lt"/>
              </a:rPr>
              <a:t>Les formes compactes des équations pour le passage avant d'une unité LSTM avec une porte oubliée sont</a:t>
            </a:r>
            <a:endParaRPr lang="en-US"/>
          </a:p>
        </p:txBody>
      </p:sp>
      <p:pic>
        <p:nvPicPr>
          <p:cNvPr id="4" name="Picture 4">
            <a:extLst>
              <a:ext uri="{FF2B5EF4-FFF2-40B4-BE49-F238E27FC236}">
                <a16:creationId xmlns:a16="http://schemas.microsoft.com/office/drawing/2014/main" id="{99722AB5-54A1-4973-AAE1-8DA064B9FBD3}"/>
              </a:ext>
            </a:extLst>
          </p:cNvPr>
          <p:cNvPicPr>
            <a:picLocks noChangeAspect="1"/>
          </p:cNvPicPr>
          <p:nvPr/>
        </p:nvPicPr>
        <p:blipFill>
          <a:blip r:embed="rId2"/>
          <a:stretch>
            <a:fillRect/>
          </a:stretch>
        </p:blipFill>
        <p:spPr>
          <a:xfrm>
            <a:off x="2647950" y="1895671"/>
            <a:ext cx="2856456" cy="1761864"/>
          </a:xfrm>
          <a:prstGeom prst="rect">
            <a:avLst/>
          </a:prstGeom>
        </p:spPr>
      </p:pic>
      <p:sp>
        <p:nvSpPr>
          <p:cNvPr id="10" name="TextBox 9">
            <a:extLst>
              <a:ext uri="{FF2B5EF4-FFF2-40B4-BE49-F238E27FC236}">
                <a16:creationId xmlns:a16="http://schemas.microsoft.com/office/drawing/2014/main" id="{53CEFB8C-EE3D-4F49-9760-C60A009B5E9B}"/>
              </a:ext>
            </a:extLst>
          </p:cNvPr>
          <p:cNvSpPr txBox="1"/>
          <p:nvPr/>
        </p:nvSpPr>
        <p:spPr>
          <a:xfrm>
            <a:off x="2250509" y="3649250"/>
            <a:ext cx="98830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02122"/>
                </a:solidFill>
                <a:latin typeface="Arial"/>
                <a:cs typeface="Arial"/>
              </a:rPr>
              <a:t>où les valeurs initiales sont </a:t>
            </a:r>
          </a:p>
        </p:txBody>
      </p:sp>
      <p:pic>
        <p:nvPicPr>
          <p:cNvPr id="11" name="Picture 11">
            <a:extLst>
              <a:ext uri="{FF2B5EF4-FFF2-40B4-BE49-F238E27FC236}">
                <a16:creationId xmlns:a16="http://schemas.microsoft.com/office/drawing/2014/main" id="{C41A4AE0-B270-427D-9F74-0E10B6236C7E}"/>
              </a:ext>
            </a:extLst>
          </p:cNvPr>
          <p:cNvPicPr>
            <a:picLocks noChangeAspect="1"/>
          </p:cNvPicPr>
          <p:nvPr/>
        </p:nvPicPr>
        <p:blipFill>
          <a:blip r:embed="rId3"/>
          <a:stretch>
            <a:fillRect/>
          </a:stretch>
        </p:blipFill>
        <p:spPr>
          <a:xfrm>
            <a:off x="5258127" y="3730408"/>
            <a:ext cx="485775" cy="190500"/>
          </a:xfrm>
          <a:prstGeom prst="rect">
            <a:avLst/>
          </a:prstGeom>
        </p:spPr>
      </p:pic>
      <p:pic>
        <p:nvPicPr>
          <p:cNvPr id="12" name="Picture 12">
            <a:extLst>
              <a:ext uri="{FF2B5EF4-FFF2-40B4-BE49-F238E27FC236}">
                <a16:creationId xmlns:a16="http://schemas.microsoft.com/office/drawing/2014/main" id="{E6BD9331-4DA3-4482-A833-42D891268710}"/>
              </a:ext>
            </a:extLst>
          </p:cNvPr>
          <p:cNvPicPr>
            <a:picLocks noChangeAspect="1"/>
          </p:cNvPicPr>
          <p:nvPr/>
        </p:nvPicPr>
        <p:blipFill>
          <a:blip r:embed="rId4"/>
          <a:stretch>
            <a:fillRect/>
          </a:stretch>
        </p:blipFill>
        <p:spPr>
          <a:xfrm>
            <a:off x="5947971" y="3730408"/>
            <a:ext cx="504825" cy="190500"/>
          </a:xfrm>
          <a:prstGeom prst="rect">
            <a:avLst/>
          </a:prstGeom>
        </p:spPr>
      </p:pic>
      <p:pic>
        <p:nvPicPr>
          <p:cNvPr id="13" name="Picture 13">
            <a:extLst>
              <a:ext uri="{FF2B5EF4-FFF2-40B4-BE49-F238E27FC236}">
                <a16:creationId xmlns:a16="http://schemas.microsoft.com/office/drawing/2014/main" id="{3D388870-0C2B-4F95-B909-0BA95E9498D5}"/>
              </a:ext>
            </a:extLst>
          </p:cNvPr>
          <p:cNvPicPr>
            <a:picLocks noChangeAspect="1"/>
          </p:cNvPicPr>
          <p:nvPr/>
        </p:nvPicPr>
        <p:blipFill>
          <a:blip r:embed="rId5"/>
          <a:stretch>
            <a:fillRect/>
          </a:stretch>
        </p:blipFill>
        <p:spPr>
          <a:xfrm>
            <a:off x="2167003" y="4301611"/>
            <a:ext cx="9256734" cy="2075214"/>
          </a:xfrm>
          <a:prstGeom prst="rect">
            <a:avLst/>
          </a:prstGeom>
        </p:spPr>
      </p:pic>
    </p:spTree>
    <p:extLst>
      <p:ext uri="{BB962C8B-B14F-4D97-AF65-F5344CB8AC3E}">
        <p14:creationId xmlns:p14="http://schemas.microsoft.com/office/powerpoint/2010/main" val="40624135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B7DFC3-FAF5-4B2B-B08F-FD6FCE7C499F}"/>
              </a:ext>
            </a:extLst>
          </p:cNvPr>
          <p:cNvSpPr>
            <a:spLocks noGrp="1"/>
          </p:cNvSpPr>
          <p:nvPr>
            <p:ph idx="1"/>
          </p:nvPr>
        </p:nvSpPr>
        <p:spPr>
          <a:xfrm>
            <a:off x="1701952" y="45929"/>
            <a:ext cx="10335016" cy="3777622"/>
          </a:xfrm>
        </p:spPr>
        <p:txBody>
          <a:bodyPr vert="horz" lIns="91440" tIns="45720" rIns="91440" bIns="45720" rtlCol="0" anchor="t">
            <a:normAutofit/>
          </a:bodyPr>
          <a:lstStyle/>
          <a:p>
            <a:r>
              <a:rPr lang="en-US">
                <a:ea typeface="+mn-lt"/>
                <a:cs typeface="+mn-lt"/>
              </a:rPr>
              <a:t>Un réseau de neurones monocouche peut calculer une sortie continue au lieu d'une </a:t>
            </a:r>
            <a:r>
              <a:rPr lang="en-US">
                <a:ea typeface="+mn-lt"/>
                <a:cs typeface="+mn-lt"/>
                <a:hlinkClick r:id="rId2"/>
              </a:rPr>
              <a:t>fonction échelon</a:t>
            </a:r>
            <a:r>
              <a:rPr lang="en-US">
                <a:ea typeface="+mn-lt"/>
                <a:cs typeface="+mn-lt"/>
              </a:rPr>
              <a:t> . Un choix courant est la </a:t>
            </a:r>
            <a:r>
              <a:rPr lang="en-US">
                <a:ea typeface="+mn-lt"/>
                <a:cs typeface="+mn-lt"/>
                <a:hlinkClick r:id="rId3"/>
              </a:rPr>
              <a:t>fonction</a:t>
            </a:r>
            <a:r>
              <a:rPr lang="en-US">
                <a:ea typeface="+mn-lt"/>
                <a:cs typeface="+mn-lt"/>
              </a:rPr>
              <a:t> dite </a:t>
            </a:r>
            <a:r>
              <a:rPr lang="en-US" dirty="0">
                <a:ea typeface="+mn-lt"/>
                <a:cs typeface="+mn-lt"/>
                <a:hlinkClick r:id="rId3"/>
              </a:rPr>
              <a:t>logistique</a:t>
            </a:r>
            <a:endParaRPr lang="en-US"/>
          </a:p>
        </p:txBody>
      </p:sp>
      <p:pic>
        <p:nvPicPr>
          <p:cNvPr id="4" name="Picture 4">
            <a:extLst>
              <a:ext uri="{FF2B5EF4-FFF2-40B4-BE49-F238E27FC236}">
                <a16:creationId xmlns:a16="http://schemas.microsoft.com/office/drawing/2014/main" id="{9BD21046-186A-449B-B12E-A178C3212BF2}"/>
              </a:ext>
            </a:extLst>
          </p:cNvPr>
          <p:cNvPicPr>
            <a:picLocks noChangeAspect="1"/>
          </p:cNvPicPr>
          <p:nvPr/>
        </p:nvPicPr>
        <p:blipFill>
          <a:blip r:embed="rId4"/>
          <a:stretch>
            <a:fillRect/>
          </a:stretch>
        </p:blipFill>
        <p:spPr>
          <a:xfrm>
            <a:off x="2025628" y="724683"/>
            <a:ext cx="1209675" cy="419100"/>
          </a:xfrm>
          <a:prstGeom prst="rect">
            <a:avLst/>
          </a:prstGeom>
        </p:spPr>
      </p:pic>
      <p:pic>
        <p:nvPicPr>
          <p:cNvPr id="5" name="Picture 5">
            <a:extLst>
              <a:ext uri="{FF2B5EF4-FFF2-40B4-BE49-F238E27FC236}">
                <a16:creationId xmlns:a16="http://schemas.microsoft.com/office/drawing/2014/main" id="{7F258E8C-D22D-4242-B036-6967670240F8}"/>
              </a:ext>
            </a:extLst>
          </p:cNvPr>
          <p:cNvPicPr>
            <a:picLocks noChangeAspect="1"/>
          </p:cNvPicPr>
          <p:nvPr/>
        </p:nvPicPr>
        <p:blipFill>
          <a:blip r:embed="rId5"/>
          <a:stretch>
            <a:fillRect/>
          </a:stretch>
        </p:blipFill>
        <p:spPr>
          <a:xfrm>
            <a:off x="5108271" y="1084284"/>
            <a:ext cx="3666472" cy="952500"/>
          </a:xfrm>
          <a:prstGeom prst="rect">
            <a:avLst/>
          </a:prstGeom>
        </p:spPr>
      </p:pic>
      <p:sp>
        <p:nvSpPr>
          <p:cNvPr id="6" name="TextBox 5">
            <a:extLst>
              <a:ext uri="{FF2B5EF4-FFF2-40B4-BE49-F238E27FC236}">
                <a16:creationId xmlns:a16="http://schemas.microsoft.com/office/drawing/2014/main" id="{625571CD-244A-4ED3-AC6F-F0FDA77902AE}"/>
              </a:ext>
            </a:extLst>
          </p:cNvPr>
          <p:cNvSpPr txBox="1"/>
          <p:nvPr/>
        </p:nvSpPr>
        <p:spPr>
          <a:xfrm>
            <a:off x="1832976" y="1331934"/>
            <a:ext cx="1044670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02122"/>
                </a:solidFill>
                <a:latin typeface="Arial"/>
                <a:cs typeface="Arial"/>
              </a:rPr>
              <a:t>Avec ce choix, le réseau monocouche est identique au modèle de </a:t>
            </a:r>
            <a:r>
              <a:rPr lang="en-US" dirty="0">
                <a:solidFill>
                  <a:srgbClr val="0645AD"/>
                </a:solidFill>
                <a:latin typeface="Arial"/>
                <a:cs typeface="Arial"/>
                <a:hlinkClick r:id="rId6" tooltip="Régression logistique"/>
              </a:rPr>
              <a:t>régression logistique</a:t>
            </a:r>
            <a:r>
              <a:rPr lang="en-US">
                <a:solidFill>
                  <a:srgbClr val="202122"/>
                </a:solidFill>
                <a:latin typeface="Arial"/>
                <a:cs typeface="Arial"/>
              </a:rPr>
              <a:t> , largement utilisé en </a:t>
            </a:r>
            <a:r>
              <a:rPr lang="en-US" dirty="0">
                <a:solidFill>
                  <a:srgbClr val="0645AD"/>
                </a:solidFill>
                <a:latin typeface="Arial"/>
                <a:cs typeface="Arial"/>
                <a:hlinkClick r:id="rId7" tooltip="Modèle statistique"/>
              </a:rPr>
              <a:t>modélisation statistique</a:t>
            </a:r>
            <a:r>
              <a:rPr lang="en-US">
                <a:solidFill>
                  <a:srgbClr val="202122"/>
                </a:solidFill>
                <a:latin typeface="Arial"/>
                <a:cs typeface="Arial"/>
              </a:rPr>
              <a:t> . La </a:t>
            </a:r>
            <a:r>
              <a:rPr lang="en-US" dirty="0">
                <a:solidFill>
                  <a:srgbClr val="0645AD"/>
                </a:solidFill>
                <a:latin typeface="Arial"/>
                <a:cs typeface="Arial"/>
                <a:hlinkClick r:id="rId3" tooltip="Fonction logistique"/>
              </a:rPr>
              <a:t>fonction logistique</a:t>
            </a:r>
            <a:r>
              <a:rPr lang="en-US">
                <a:solidFill>
                  <a:srgbClr val="202122"/>
                </a:solidFill>
                <a:latin typeface="Arial"/>
                <a:cs typeface="Arial"/>
              </a:rPr>
              <a:t> fait partie de la famille des fonctions appelées fonctions </a:t>
            </a:r>
            <a:r>
              <a:rPr lang="en-US" dirty="0">
                <a:solidFill>
                  <a:srgbClr val="0645AD"/>
                </a:solidFill>
                <a:latin typeface="Arial"/>
                <a:cs typeface="Arial"/>
                <a:hlinkClick r:id="rId8" tooltip="Fonction sigmoïde"/>
              </a:rPr>
              <a:t>sigmoïdes</a:t>
            </a:r>
            <a:r>
              <a:rPr lang="en-US">
                <a:solidFill>
                  <a:srgbClr val="202122"/>
                </a:solidFill>
                <a:latin typeface="Arial"/>
                <a:cs typeface="Arial"/>
              </a:rPr>
              <a:t> car leurs graphiques en forme de S ressemblent à la dernière lettre minuscule de la lettre grecque </a:t>
            </a:r>
            <a:r>
              <a:rPr lang="en-US" dirty="0">
                <a:solidFill>
                  <a:srgbClr val="0645AD"/>
                </a:solidFill>
                <a:latin typeface="Arial"/>
                <a:cs typeface="Arial"/>
                <a:hlinkClick r:id="rId9" tooltip="Sigma"/>
              </a:rPr>
              <a:t>Sigma</a:t>
            </a:r>
            <a:r>
              <a:rPr lang="en-US">
                <a:solidFill>
                  <a:srgbClr val="202122"/>
                </a:solidFill>
                <a:latin typeface="Arial"/>
                <a:cs typeface="Arial"/>
              </a:rPr>
              <a:t> . Il a une dérivée continue, ce qui lui permet d'être utilisé en </a:t>
            </a:r>
            <a:r>
              <a:rPr lang="en-US" dirty="0">
                <a:solidFill>
                  <a:srgbClr val="0645AD"/>
                </a:solidFill>
                <a:latin typeface="Arial"/>
                <a:cs typeface="Arial"/>
                <a:hlinkClick r:id="rId10" tooltip="Rétropropagation"/>
              </a:rPr>
              <a:t>rétropropagation</a:t>
            </a:r>
            <a:r>
              <a:rPr lang="en-US">
                <a:solidFill>
                  <a:srgbClr val="202122"/>
                </a:solidFill>
                <a:latin typeface="Arial"/>
                <a:cs typeface="Arial"/>
              </a:rPr>
              <a:t> . Cette fonction est également préférée car sa dérivée se calcule facilement :</a:t>
            </a:r>
          </a:p>
          <a:p>
            <a:r>
              <a:rPr lang="en-US"/>
              <a:t>{f'(x)=f(x)(1-f(x))}.</a:t>
            </a:r>
          </a:p>
        </p:txBody>
      </p:sp>
      <p:sp>
        <p:nvSpPr>
          <p:cNvPr id="7" name="TextBox 6">
            <a:extLst>
              <a:ext uri="{FF2B5EF4-FFF2-40B4-BE49-F238E27FC236}">
                <a16:creationId xmlns:a16="http://schemas.microsoft.com/office/drawing/2014/main" id="{1CE37316-5487-434A-B3A7-60A0E3AF0F4A}"/>
              </a:ext>
            </a:extLst>
          </p:cNvPr>
          <p:cNvSpPr txBox="1"/>
          <p:nvPr/>
        </p:nvSpPr>
        <p:spPr>
          <a:xfrm>
            <a:off x="1843414" y="3043825"/>
            <a:ext cx="105406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02122"/>
                </a:solidFill>
                <a:latin typeface="Arial"/>
                <a:cs typeface="Arial"/>
              </a:rPr>
              <a:t>Le fait que f satisfait l'équation différentielle ci-dessus peut facilement être démontré en appliquant la </a:t>
            </a:r>
            <a:r>
              <a:rPr lang="en-US">
                <a:solidFill>
                  <a:srgbClr val="0645AD"/>
                </a:solidFill>
                <a:latin typeface="Arial"/>
                <a:cs typeface="Arial"/>
                <a:hlinkClick r:id="rId11" tooltip="Règle de la chaîne"/>
              </a:rPr>
              <a:t>règle de</a:t>
            </a:r>
            <a:r>
              <a:rPr lang="en-US">
                <a:solidFill>
                  <a:srgbClr val="202122"/>
                </a:solidFill>
                <a:latin typeface="Arial"/>
                <a:cs typeface="Arial"/>
              </a:rPr>
              <a:t> la </a:t>
            </a:r>
            <a:r>
              <a:rPr lang="en-US">
                <a:solidFill>
                  <a:srgbClr val="0645AD"/>
                </a:solidFill>
                <a:latin typeface="Arial"/>
                <a:cs typeface="Arial"/>
                <a:hlinkClick r:id="rId11" tooltip="Règle de la chaîne"/>
              </a:rPr>
              <a:t>chaîne</a:t>
            </a:r>
            <a:r>
              <a:rPr lang="en-US">
                <a:solidFill>
                  <a:srgbClr val="202122"/>
                </a:solidFill>
                <a:latin typeface="Arial"/>
                <a:cs typeface="Arial"/>
              </a:rPr>
              <a:t> .)</a:t>
            </a:r>
          </a:p>
          <a:p>
            <a:r>
              <a:rPr lang="en-US">
                <a:solidFill>
                  <a:srgbClr val="202122"/>
                </a:solidFill>
                <a:latin typeface="Arial"/>
                <a:cs typeface="Arial"/>
              </a:rPr>
              <a:t>Si la fonction d'activation du réseau neuronal monocouche est </a:t>
            </a:r>
            <a:r>
              <a:rPr lang="en-US">
                <a:solidFill>
                  <a:srgbClr val="0645AD"/>
                </a:solidFill>
                <a:latin typeface="Arial"/>
                <a:cs typeface="Arial"/>
                <a:hlinkClick r:id="rId12" tooltip="Arithmétique modulaire"/>
              </a:rPr>
              <a:t>modulo</a:t>
            </a:r>
            <a:r>
              <a:rPr lang="en-US">
                <a:solidFill>
                  <a:srgbClr val="202122"/>
                </a:solidFill>
                <a:latin typeface="Arial"/>
                <a:cs typeface="Arial"/>
              </a:rPr>
              <a:t> 1, alors ce réseau peut résoudre le problème XOR avec un seul neurone.</a:t>
            </a:r>
          </a:p>
        </p:txBody>
      </p:sp>
      <p:pic>
        <p:nvPicPr>
          <p:cNvPr id="8" name="Picture 8">
            <a:extLst>
              <a:ext uri="{FF2B5EF4-FFF2-40B4-BE49-F238E27FC236}">
                <a16:creationId xmlns:a16="http://schemas.microsoft.com/office/drawing/2014/main" id="{D2648F5D-0E8E-426A-9E6C-812E677B9444}"/>
              </a:ext>
            </a:extLst>
          </p:cNvPr>
          <p:cNvPicPr>
            <a:picLocks noChangeAspect="1"/>
          </p:cNvPicPr>
          <p:nvPr/>
        </p:nvPicPr>
        <p:blipFill>
          <a:blip r:embed="rId13"/>
          <a:stretch>
            <a:fillRect/>
          </a:stretch>
        </p:blipFill>
        <p:spPr>
          <a:xfrm>
            <a:off x="1935141" y="4248476"/>
            <a:ext cx="1390650" cy="219075"/>
          </a:xfrm>
          <a:prstGeom prst="rect">
            <a:avLst/>
          </a:prstGeom>
        </p:spPr>
      </p:pic>
      <p:pic>
        <p:nvPicPr>
          <p:cNvPr id="9" name="Picture 9">
            <a:extLst>
              <a:ext uri="{FF2B5EF4-FFF2-40B4-BE49-F238E27FC236}">
                <a16:creationId xmlns:a16="http://schemas.microsoft.com/office/drawing/2014/main" id="{4C6CA0A5-DFAF-4C17-8577-2E2292F13A22}"/>
              </a:ext>
            </a:extLst>
          </p:cNvPr>
          <p:cNvPicPr>
            <a:picLocks noChangeAspect="1"/>
          </p:cNvPicPr>
          <p:nvPr/>
        </p:nvPicPr>
        <p:blipFill>
          <a:blip r:embed="rId14"/>
          <a:stretch>
            <a:fillRect/>
          </a:stretch>
        </p:blipFill>
        <p:spPr>
          <a:xfrm>
            <a:off x="2022758" y="4609056"/>
            <a:ext cx="714375" cy="228600"/>
          </a:xfrm>
          <a:prstGeom prst="rect">
            <a:avLst/>
          </a:prstGeom>
        </p:spPr>
      </p:pic>
      <p:pic>
        <p:nvPicPr>
          <p:cNvPr id="10" name="Picture 10">
            <a:extLst>
              <a:ext uri="{FF2B5EF4-FFF2-40B4-BE49-F238E27FC236}">
                <a16:creationId xmlns:a16="http://schemas.microsoft.com/office/drawing/2014/main" id="{A9D6448F-C936-40EE-98AB-787ADD0551B2}"/>
              </a:ext>
            </a:extLst>
          </p:cNvPr>
          <p:cNvPicPr>
            <a:picLocks noChangeAspect="1"/>
          </p:cNvPicPr>
          <p:nvPr/>
        </p:nvPicPr>
        <p:blipFill>
          <a:blip r:embed="rId15"/>
          <a:stretch>
            <a:fillRect/>
          </a:stretch>
        </p:blipFill>
        <p:spPr>
          <a:xfrm>
            <a:off x="9182687" y="4051322"/>
            <a:ext cx="2657475" cy="2638425"/>
          </a:xfrm>
          <a:prstGeom prst="rect">
            <a:avLst/>
          </a:prstGeom>
        </p:spPr>
      </p:pic>
      <p:sp>
        <p:nvSpPr>
          <p:cNvPr id="11" name="TextBox 10">
            <a:extLst>
              <a:ext uri="{FF2B5EF4-FFF2-40B4-BE49-F238E27FC236}">
                <a16:creationId xmlns:a16="http://schemas.microsoft.com/office/drawing/2014/main" id="{6C8DD473-715B-4719-B065-22608E49A421}"/>
              </a:ext>
            </a:extLst>
          </p:cNvPr>
          <p:cNvSpPr txBox="1"/>
          <p:nvPr/>
        </p:nvSpPr>
        <p:spPr>
          <a:xfrm>
            <a:off x="1843414" y="5047989"/>
            <a:ext cx="70124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02122"/>
                </a:solidFill>
                <a:latin typeface="Arial"/>
                <a:cs typeface="Arial"/>
              </a:rPr>
              <a:t>Un réseau de neurones à deux couches capable de calculer XOR.</a:t>
            </a:r>
            <a:endParaRPr lang="en-US"/>
          </a:p>
        </p:txBody>
      </p:sp>
    </p:spTree>
    <p:extLst>
      <p:ext uri="{BB962C8B-B14F-4D97-AF65-F5344CB8AC3E}">
        <p14:creationId xmlns:p14="http://schemas.microsoft.com/office/powerpoint/2010/main" val="2135352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CB656-C9C8-4B7B-BFF2-6C9B6DA2C18B}"/>
              </a:ext>
            </a:extLst>
          </p:cNvPr>
          <p:cNvSpPr>
            <a:spLocks noGrp="1"/>
          </p:cNvSpPr>
          <p:nvPr>
            <p:ph type="title"/>
          </p:nvPr>
        </p:nvSpPr>
        <p:spPr>
          <a:xfrm>
            <a:off x="2321528" y="102192"/>
            <a:ext cx="8911687" cy="1280890"/>
          </a:xfrm>
        </p:spPr>
        <p:txBody>
          <a:bodyPr/>
          <a:lstStyle/>
          <a:p>
            <a:r>
              <a:rPr lang="en-US" b="1" dirty="0"/>
              <a:t>1)</a:t>
            </a:r>
            <a:r>
              <a:rPr lang="en-US" b="1" dirty="0" err="1"/>
              <a:t>Apprendre</a:t>
            </a:r>
            <a:r>
              <a:rPr lang="en-US" b="1" dirty="0"/>
              <a:t> à classifier</a:t>
            </a:r>
            <a:r>
              <a:rPr lang="en-US" dirty="0"/>
              <a:t> </a:t>
            </a:r>
            <a:br>
              <a:rPr lang="en-US" dirty="0"/>
            </a:br>
            <a:endParaRPr lang="en-US">
              <a:ea typeface="+mj-lt"/>
              <a:cs typeface="+mj-lt"/>
            </a:endParaRPr>
          </a:p>
          <a:p>
            <a:endParaRPr lang="en-US" dirty="0"/>
          </a:p>
        </p:txBody>
      </p:sp>
      <p:pic>
        <p:nvPicPr>
          <p:cNvPr id="4" name="Picture 4">
            <a:extLst>
              <a:ext uri="{FF2B5EF4-FFF2-40B4-BE49-F238E27FC236}">
                <a16:creationId xmlns:a16="http://schemas.microsoft.com/office/drawing/2014/main" id="{C5779FAB-6C9D-4318-B8C3-039239220637}"/>
              </a:ext>
            </a:extLst>
          </p:cNvPr>
          <p:cNvPicPr>
            <a:picLocks noGrp="1" noChangeAspect="1"/>
          </p:cNvPicPr>
          <p:nvPr>
            <p:ph idx="1"/>
          </p:nvPr>
        </p:nvPicPr>
        <p:blipFill>
          <a:blip r:embed="rId2"/>
          <a:stretch>
            <a:fillRect/>
          </a:stretch>
        </p:blipFill>
        <p:spPr>
          <a:xfrm>
            <a:off x="1623952" y="736054"/>
            <a:ext cx="9347868" cy="6074059"/>
          </a:xfrm>
        </p:spPr>
      </p:pic>
      <p:sp>
        <p:nvSpPr>
          <p:cNvPr id="5" name="TextBox 4">
            <a:extLst>
              <a:ext uri="{FF2B5EF4-FFF2-40B4-BE49-F238E27FC236}">
                <a16:creationId xmlns:a16="http://schemas.microsoft.com/office/drawing/2014/main" id="{E46AF0C3-66E1-49ED-8818-7D9351EEDA28}"/>
              </a:ext>
            </a:extLst>
          </p:cNvPr>
          <p:cNvSpPr txBox="1"/>
          <p:nvPr/>
        </p:nvSpPr>
        <p:spPr>
          <a:xfrm>
            <a:off x="1874729" y="6123139"/>
            <a:ext cx="982040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0000"/>
                </a:solidFill>
              </a:rPr>
              <a:t>comestibles (C)  </a:t>
            </a:r>
            <a:r>
              <a:rPr lang="en-US" sz="2400" b="1">
                <a:solidFill>
                  <a:srgbClr val="4F81BC"/>
                </a:solidFill>
              </a:rPr>
              <a:t>non comestibles (N)</a:t>
            </a:r>
            <a:r>
              <a:rPr lang="en-US" sz="2400" b="1">
                <a:solidFill>
                  <a:srgbClr val="00AF50"/>
                </a:solidFill>
              </a:rPr>
              <a:t>	toxiques (T)</a:t>
            </a:r>
            <a:r>
              <a:rPr lang="en-US">
                <a:latin typeface="Times New Roman"/>
                <a:cs typeface="Times New Roman"/>
              </a:rPr>
              <a:t>	</a:t>
            </a:r>
            <a:r>
              <a:rPr lang="en-US" sz="2350" b="1">
                <a:solidFill>
                  <a:srgbClr val="E36C09"/>
                </a:solidFill>
              </a:rPr>
              <a:t>mortels (M).</a:t>
            </a:r>
          </a:p>
        </p:txBody>
      </p:sp>
    </p:spTree>
    <p:extLst>
      <p:ext uri="{BB962C8B-B14F-4D97-AF65-F5344CB8AC3E}">
        <p14:creationId xmlns:p14="http://schemas.microsoft.com/office/powerpoint/2010/main" val="973801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8CD98FE-8617-4C26-BFB0-3CFE41999151}"/>
              </a:ext>
            </a:extLst>
          </p:cNvPr>
          <p:cNvPicPr>
            <a:picLocks noGrp="1" noChangeAspect="1"/>
          </p:cNvPicPr>
          <p:nvPr>
            <p:ph idx="1"/>
          </p:nvPr>
        </p:nvPicPr>
        <p:blipFill>
          <a:blip r:embed="rId2"/>
          <a:stretch>
            <a:fillRect/>
          </a:stretch>
        </p:blipFill>
        <p:spPr>
          <a:xfrm>
            <a:off x="-1749" y="4175"/>
            <a:ext cx="10423019" cy="6971758"/>
          </a:xfrm>
        </p:spPr>
      </p:pic>
      <p:sp>
        <p:nvSpPr>
          <p:cNvPr id="5" name="TextBox 4">
            <a:extLst>
              <a:ext uri="{FF2B5EF4-FFF2-40B4-BE49-F238E27FC236}">
                <a16:creationId xmlns:a16="http://schemas.microsoft.com/office/drawing/2014/main" id="{39949DE7-AEAD-4A8C-8865-A0147CFC5180}"/>
              </a:ext>
            </a:extLst>
          </p:cNvPr>
          <p:cNvSpPr txBox="1"/>
          <p:nvPr/>
        </p:nvSpPr>
        <p:spPr>
          <a:xfrm>
            <a:off x="215031" y="413359"/>
            <a:ext cx="95072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a:cs typeface="Calibri"/>
              </a:rPr>
              <a:t>On </a:t>
            </a:r>
            <a:r>
              <a:rPr lang="en-US" sz="2400" dirty="0" err="1">
                <a:latin typeface="Calibri"/>
                <a:cs typeface="Calibri"/>
              </a:rPr>
              <a:t>cherche</a:t>
            </a:r>
            <a:r>
              <a:rPr lang="en-US" sz="2400" dirty="0">
                <a:latin typeface="Calibri"/>
                <a:cs typeface="Calibri"/>
              </a:rPr>
              <a:t> a classer les champignons </a:t>
            </a:r>
            <a:r>
              <a:rPr lang="en-US" sz="2400" dirty="0" err="1">
                <a:latin typeface="Calibri"/>
                <a:cs typeface="Calibri"/>
              </a:rPr>
              <a:t>d’une</a:t>
            </a:r>
            <a:r>
              <a:rPr lang="en-US" sz="2400" dirty="0">
                <a:latin typeface="Calibri"/>
                <a:cs typeface="Calibri"/>
              </a:rPr>
              <a:t> nouvelle </a:t>
            </a:r>
            <a:r>
              <a:rPr lang="en-US" sz="2400" dirty="0" err="1">
                <a:latin typeface="Calibri"/>
                <a:cs typeface="Calibri"/>
              </a:rPr>
              <a:t>série</a:t>
            </a:r>
            <a:r>
              <a:rPr lang="en-US" sz="2400" dirty="0">
                <a:latin typeface="Calibri"/>
                <a:cs typeface="Calibri"/>
              </a:rPr>
              <a:t> </a:t>
            </a:r>
            <a:r>
              <a:rPr lang="en-US" sz="2400" dirty="0" err="1">
                <a:latin typeface="Calibri"/>
                <a:cs typeface="Calibri"/>
              </a:rPr>
              <a:t>dont</a:t>
            </a:r>
            <a:r>
              <a:rPr lang="en-US" sz="2400" dirty="0">
                <a:latin typeface="Calibri"/>
                <a:cs typeface="Calibri"/>
              </a:rPr>
              <a:t> on ignore la </a:t>
            </a:r>
            <a:r>
              <a:rPr lang="en-US" sz="2400" dirty="0" err="1">
                <a:latin typeface="Calibri"/>
                <a:cs typeface="Calibri"/>
              </a:rPr>
              <a:t>classe</a:t>
            </a:r>
            <a:r>
              <a:rPr lang="en-US" sz="2400" dirty="0">
                <a:latin typeface="Calibri"/>
                <a:cs typeface="Calibri"/>
              </a:rPr>
              <a:t> </a:t>
            </a:r>
            <a:r>
              <a:rPr lang="en-US" sz="2400" dirty="0" err="1">
                <a:latin typeface="Calibri"/>
                <a:cs typeface="Calibri"/>
              </a:rPr>
              <a:t>d’appartenance</a:t>
            </a:r>
            <a:endParaRPr lang="en-US" dirty="0" err="1"/>
          </a:p>
        </p:txBody>
      </p:sp>
      <p:sp>
        <p:nvSpPr>
          <p:cNvPr id="6" name="TextBox 5">
            <a:extLst>
              <a:ext uri="{FF2B5EF4-FFF2-40B4-BE49-F238E27FC236}">
                <a16:creationId xmlns:a16="http://schemas.microsoft.com/office/drawing/2014/main" id="{AF8CF375-2418-41EA-947C-D6FB79D5240E}"/>
              </a:ext>
            </a:extLst>
          </p:cNvPr>
          <p:cNvSpPr txBox="1"/>
          <p:nvPr/>
        </p:nvSpPr>
        <p:spPr>
          <a:xfrm>
            <a:off x="5162811" y="2929002"/>
            <a:ext cx="5404980"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b="1" dirty="0">
                <a:solidFill>
                  <a:srgbClr val="0070C0"/>
                </a:solidFill>
              </a:rPr>
              <a:t>==&gt;la performance de </a:t>
            </a:r>
            <a:r>
              <a:rPr lang="en-US" sz="2300" b="1" dirty="0" err="1">
                <a:solidFill>
                  <a:srgbClr val="0070C0"/>
                </a:solidFill>
              </a:rPr>
              <a:t>l’apprenant</a:t>
            </a:r>
            <a:r>
              <a:rPr lang="en-US" sz="2300" b="1" dirty="0">
                <a:solidFill>
                  <a:srgbClr val="0070C0"/>
                </a:solidFill>
              </a:rPr>
              <a:t> </a:t>
            </a:r>
            <a:r>
              <a:rPr lang="en-US" sz="2300" b="1" dirty="0" err="1">
                <a:solidFill>
                  <a:srgbClr val="0070C0"/>
                </a:solidFill>
              </a:rPr>
              <a:t>est</a:t>
            </a:r>
            <a:r>
              <a:rPr lang="en-US" sz="2300" b="1" dirty="0">
                <a:solidFill>
                  <a:srgbClr val="0070C0"/>
                </a:solidFill>
              </a:rPr>
              <a:t> </a:t>
            </a:r>
            <a:r>
              <a:rPr lang="en-US" sz="2300" b="1" dirty="0" err="1">
                <a:solidFill>
                  <a:srgbClr val="0070C0"/>
                </a:solidFill>
              </a:rPr>
              <a:t>mesurée</a:t>
            </a:r>
            <a:r>
              <a:rPr lang="en-US" sz="2300" b="1" dirty="0">
                <a:solidFill>
                  <a:srgbClr val="0070C0"/>
                </a:solidFill>
              </a:rPr>
              <a:t> par </a:t>
            </a:r>
            <a:r>
              <a:rPr lang="en-US" sz="2300" b="1" dirty="0" err="1">
                <a:solidFill>
                  <a:srgbClr val="0070C0"/>
                </a:solidFill>
              </a:rPr>
              <a:t>sa</a:t>
            </a:r>
            <a:r>
              <a:rPr lang="en-US" sz="2300" b="1" dirty="0">
                <a:solidFill>
                  <a:srgbClr val="0070C0"/>
                </a:solidFill>
              </a:rPr>
              <a:t> </a:t>
            </a:r>
            <a:r>
              <a:rPr lang="en-US" sz="2300" b="1" dirty="0" err="1">
                <a:solidFill>
                  <a:srgbClr val="0070C0"/>
                </a:solidFill>
              </a:rPr>
              <a:t>capacité</a:t>
            </a:r>
            <a:r>
              <a:rPr lang="en-US" sz="2300" b="1" dirty="0">
                <a:solidFill>
                  <a:srgbClr val="0070C0"/>
                </a:solidFill>
              </a:rPr>
              <a:t> à classifier </a:t>
            </a:r>
            <a:r>
              <a:rPr lang="en-US" sz="2300" b="1" dirty="0" err="1">
                <a:solidFill>
                  <a:srgbClr val="0070C0"/>
                </a:solidFill>
              </a:rPr>
              <a:t>correctement</a:t>
            </a:r>
            <a:r>
              <a:rPr lang="en-US" sz="2300" b="1" dirty="0">
                <a:solidFill>
                  <a:srgbClr val="0070C0"/>
                </a:solidFill>
              </a:rPr>
              <a:t> de nouveaux champignons.</a:t>
            </a:r>
            <a:endParaRPr lang="en-US">
              <a:solidFill>
                <a:srgbClr val="0070C0"/>
              </a:solidFill>
            </a:endParaRPr>
          </a:p>
        </p:txBody>
      </p:sp>
    </p:spTree>
    <p:extLst>
      <p:ext uri="{BB962C8B-B14F-4D97-AF65-F5344CB8AC3E}">
        <p14:creationId xmlns:p14="http://schemas.microsoft.com/office/powerpoint/2010/main" val="59571466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0</TotalTime>
  <Words>0</Words>
  <Application>Microsoft Office PowerPoint</Application>
  <PresentationFormat>Widescreen</PresentationFormat>
  <Paragraphs>0</Paragraphs>
  <Slides>71</Slides>
  <Notes>0</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Wisp</vt:lpstr>
      <vt:lpstr>Système de reconnaissance des émotions pour les personnes atteintes de troubles de l'autisme</vt:lpstr>
      <vt:lpstr>Sommaire</vt:lpstr>
      <vt:lpstr>1)C’est quoi la machine learning, le deep learning et l’intelligence artificielle ?</vt:lpstr>
      <vt:lpstr>TECHNOLOGIEDE L’IA</vt:lpstr>
      <vt:lpstr>PowerPoint Presentation</vt:lpstr>
      <vt:lpstr>DOMAINES D’APPLICATION DE L’IA</vt:lpstr>
      <vt:lpstr>Machine learning</vt:lpstr>
      <vt:lpstr>1)Apprendre à classifier   </vt:lpstr>
      <vt:lpstr>PowerPoint Presentation</vt:lpstr>
      <vt:lpstr>2)Apprendre à ordonner </vt:lpstr>
      <vt:lpstr>PowerPoint Presentation</vt:lpstr>
      <vt:lpstr>Les composantes de l’apprentissage </vt:lpstr>
      <vt:lpstr>Apprentissage automatique </vt:lpstr>
      <vt:lpstr>Quelle est la différence entre l’intelligence artificielle et l’apprentissage                          automatique ? </vt:lpstr>
      <vt:lpstr>PowerPoint Presentation</vt:lpstr>
      <vt:lpstr>Problème: Estimation du prix d’une maison</vt:lpstr>
      <vt:lpstr>Exemples d'pplications:</vt:lpstr>
      <vt:lpstr>Approches d’apprentissage                       automatique </vt:lpstr>
      <vt:lpstr>Apprentissage supervisé </vt:lpstr>
      <vt:lpstr>PowerPoint Presentation</vt:lpstr>
      <vt:lpstr>PowerPoint Presentation</vt:lpstr>
      <vt:lpstr>Types d’apprentissage supervisé</vt:lpstr>
      <vt:lpstr>Classement </vt:lpstr>
      <vt:lpstr>Processus de classement </vt:lpstr>
      <vt:lpstr>Algorithmes de classement </vt:lpstr>
      <vt:lpstr>Prédiction </vt:lpstr>
      <vt:lpstr>PowerPoint Presentation</vt:lpstr>
      <vt:lpstr>Il y a plusieurs méthodes d’estimation des paramètres: </vt:lpstr>
      <vt:lpstr>Types des techniques de prédiction et de classement </vt:lpstr>
      <vt:lpstr>Les qualités attendues d’une technique de classement ou de prédiction </vt:lpstr>
      <vt:lpstr>Critères de comparaison de classifieurs </vt:lpstr>
      <vt:lpstr>Apprentissage non supervisé </vt:lpstr>
      <vt:lpstr>PowerPoint Presentation</vt:lpstr>
      <vt:lpstr>PowerPoint Presentation</vt:lpstr>
      <vt:lpstr>Format des données en apprentissage non supervisé </vt:lpstr>
      <vt:lpstr>PowerPoint Presentation</vt:lpstr>
      <vt:lpstr>tâches sont associées à l'apprentissage non supervisé</vt:lpstr>
      <vt:lpstr>Clustering (segmentation, regroupement) </vt:lpstr>
      <vt:lpstr>Custering </vt:lpstr>
      <vt:lpstr>Les qualités attendues d’une technique de clustering </vt:lpstr>
      <vt:lpstr>PowerPoint Presentation</vt:lpstr>
      <vt:lpstr>Clustering: Méthodes hiérarchiques </vt:lpstr>
      <vt:lpstr>Clustering: Méthodes à base de densité</vt:lpstr>
      <vt:lpstr>Clustering: Méthodes à base de grille </vt:lpstr>
      <vt:lpstr>Deepl Learning: Apprentissage approfondie</vt:lpstr>
      <vt:lpstr>PowerPoint Presentation</vt:lpstr>
      <vt:lpstr>Comment fonctionne l'apprentissage en profondeur </vt:lpstr>
      <vt:lpstr>PowerPoint Presentation</vt:lpstr>
      <vt:lpstr>Limites et défis </vt:lpstr>
      <vt:lpstr>ML VS DL</vt:lpstr>
      <vt:lpstr>PowerPoint Presentation</vt:lpstr>
      <vt:lpstr>AI VS ML VS DL </vt:lpstr>
      <vt:lpstr>PowerPoint Presentation</vt:lpstr>
      <vt:lpstr>PowerPoint Presentation</vt:lpstr>
      <vt:lpstr>Le principe du modele CNN</vt:lpstr>
      <vt:lpstr>PowerPoint Presentation</vt:lpstr>
      <vt:lpstr>PowerPoint Presentation</vt:lpstr>
      <vt:lpstr>Comment ça marche?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 filtre dans un CNN est simplement une matrice de valeurs numériques aléatoires comme dans le diagramme ci-dessous.</vt:lpstr>
      <vt:lpstr>Là où les CNN échouent </vt:lpstr>
      <vt:lpstr>Le principe de la methode LSTM </vt:lpstr>
      <vt:lpstr>LSTM avec une porte oubliée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609</cp:revision>
  <dcterms:created xsi:type="dcterms:W3CDTF">2021-07-18T10:55:12Z</dcterms:created>
  <dcterms:modified xsi:type="dcterms:W3CDTF">2021-07-21T09:00:12Z</dcterms:modified>
</cp:coreProperties>
</file>